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83"/>
  </p:notesMasterIdLst>
  <p:handoutMasterIdLst>
    <p:handoutMasterId r:id="rId84"/>
  </p:handoutMasterIdLst>
  <p:sldIdLst>
    <p:sldId id="2147480734" r:id="rId5"/>
    <p:sldId id="2147480740" r:id="rId6"/>
    <p:sldId id="2147480764" r:id="rId7"/>
    <p:sldId id="659" r:id="rId8"/>
    <p:sldId id="824" r:id="rId9"/>
    <p:sldId id="918" r:id="rId10"/>
    <p:sldId id="2147480765" r:id="rId11"/>
    <p:sldId id="779" r:id="rId12"/>
    <p:sldId id="780" r:id="rId13"/>
    <p:sldId id="843" r:id="rId14"/>
    <p:sldId id="2147480766" r:id="rId15"/>
    <p:sldId id="876" r:id="rId16"/>
    <p:sldId id="919" r:id="rId17"/>
    <p:sldId id="2147480767" r:id="rId18"/>
    <p:sldId id="766" r:id="rId19"/>
    <p:sldId id="838" r:id="rId20"/>
    <p:sldId id="839" r:id="rId21"/>
    <p:sldId id="924" r:id="rId22"/>
    <p:sldId id="926" r:id="rId23"/>
    <p:sldId id="927" r:id="rId24"/>
    <p:sldId id="2147480768" r:id="rId25"/>
    <p:sldId id="932" r:id="rId26"/>
    <p:sldId id="933" r:id="rId27"/>
    <p:sldId id="934" r:id="rId28"/>
    <p:sldId id="946" r:id="rId29"/>
    <p:sldId id="935" r:id="rId30"/>
    <p:sldId id="937" r:id="rId31"/>
    <p:sldId id="938" r:id="rId32"/>
    <p:sldId id="947" r:id="rId33"/>
    <p:sldId id="2147480769" r:id="rId34"/>
    <p:sldId id="920" r:id="rId35"/>
    <p:sldId id="921" r:id="rId36"/>
    <p:sldId id="922" r:id="rId37"/>
    <p:sldId id="928" r:id="rId38"/>
    <p:sldId id="929" r:id="rId39"/>
    <p:sldId id="930" r:id="rId40"/>
    <p:sldId id="2147480770" r:id="rId41"/>
    <p:sldId id="940" r:id="rId42"/>
    <p:sldId id="941" r:id="rId43"/>
    <p:sldId id="942" r:id="rId44"/>
    <p:sldId id="943" r:id="rId45"/>
    <p:sldId id="944" r:id="rId46"/>
    <p:sldId id="945" r:id="rId47"/>
    <p:sldId id="2147480771" r:id="rId48"/>
    <p:sldId id="949" r:id="rId49"/>
    <p:sldId id="951" r:id="rId50"/>
    <p:sldId id="950" r:id="rId51"/>
    <p:sldId id="952" r:id="rId52"/>
    <p:sldId id="954" r:id="rId53"/>
    <p:sldId id="955" r:id="rId54"/>
    <p:sldId id="956" r:id="rId55"/>
    <p:sldId id="2147480772" r:id="rId56"/>
    <p:sldId id="958" r:id="rId57"/>
    <p:sldId id="959" r:id="rId58"/>
    <p:sldId id="960" r:id="rId59"/>
    <p:sldId id="2147480773" r:id="rId60"/>
    <p:sldId id="962" r:id="rId61"/>
    <p:sldId id="2147480774" r:id="rId62"/>
    <p:sldId id="907" r:id="rId63"/>
    <p:sldId id="908" r:id="rId64"/>
    <p:sldId id="909" r:id="rId65"/>
    <p:sldId id="2147480775" r:id="rId66"/>
    <p:sldId id="964" r:id="rId67"/>
    <p:sldId id="965" r:id="rId68"/>
    <p:sldId id="966" r:id="rId69"/>
    <p:sldId id="2147480776" r:id="rId70"/>
    <p:sldId id="968" r:id="rId71"/>
    <p:sldId id="969" r:id="rId72"/>
    <p:sldId id="970" r:id="rId73"/>
    <p:sldId id="2147480777" r:id="rId74"/>
    <p:sldId id="972" r:id="rId75"/>
    <p:sldId id="973" r:id="rId76"/>
    <p:sldId id="974" r:id="rId77"/>
    <p:sldId id="2147480778" r:id="rId78"/>
    <p:sldId id="976" r:id="rId79"/>
    <p:sldId id="977" r:id="rId80"/>
    <p:sldId id="978" r:id="rId81"/>
    <p:sldId id="214748077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734"/>
            <p14:sldId id="2147480740"/>
            <p14:sldId id="2147480764"/>
            <p14:sldId id="659"/>
            <p14:sldId id="824"/>
            <p14:sldId id="918"/>
            <p14:sldId id="2147480765"/>
            <p14:sldId id="779"/>
            <p14:sldId id="780"/>
            <p14:sldId id="843"/>
            <p14:sldId id="2147480766"/>
            <p14:sldId id="876"/>
            <p14:sldId id="919"/>
            <p14:sldId id="2147480767"/>
            <p14:sldId id="766"/>
            <p14:sldId id="838"/>
            <p14:sldId id="839"/>
            <p14:sldId id="924"/>
            <p14:sldId id="926"/>
            <p14:sldId id="927"/>
            <p14:sldId id="2147480768"/>
            <p14:sldId id="932"/>
            <p14:sldId id="933"/>
            <p14:sldId id="934"/>
            <p14:sldId id="946"/>
            <p14:sldId id="935"/>
            <p14:sldId id="937"/>
            <p14:sldId id="938"/>
            <p14:sldId id="947"/>
            <p14:sldId id="2147480769"/>
            <p14:sldId id="920"/>
            <p14:sldId id="921"/>
            <p14:sldId id="922"/>
            <p14:sldId id="928"/>
            <p14:sldId id="929"/>
            <p14:sldId id="930"/>
            <p14:sldId id="2147480770"/>
            <p14:sldId id="940"/>
            <p14:sldId id="941"/>
            <p14:sldId id="942"/>
            <p14:sldId id="943"/>
            <p14:sldId id="944"/>
            <p14:sldId id="945"/>
            <p14:sldId id="2147480771"/>
            <p14:sldId id="949"/>
            <p14:sldId id="951"/>
            <p14:sldId id="950"/>
            <p14:sldId id="952"/>
            <p14:sldId id="954"/>
            <p14:sldId id="955"/>
            <p14:sldId id="956"/>
            <p14:sldId id="2147480772"/>
            <p14:sldId id="958"/>
            <p14:sldId id="959"/>
            <p14:sldId id="960"/>
            <p14:sldId id="2147480773"/>
            <p14:sldId id="962"/>
            <p14:sldId id="2147480774"/>
            <p14:sldId id="907"/>
            <p14:sldId id="908"/>
            <p14:sldId id="909"/>
            <p14:sldId id="2147480775"/>
            <p14:sldId id="964"/>
            <p14:sldId id="965"/>
            <p14:sldId id="966"/>
            <p14:sldId id="2147480776"/>
            <p14:sldId id="968"/>
            <p14:sldId id="969"/>
            <p14:sldId id="970"/>
            <p14:sldId id="2147480777"/>
            <p14:sldId id="972"/>
            <p14:sldId id="973"/>
            <p14:sldId id="974"/>
            <p14:sldId id="2147480778"/>
            <p14:sldId id="976"/>
            <p14:sldId id="977"/>
            <p14:sldId id="978"/>
            <p14:sldId id="2147480779"/>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5B6CCF-3567-4465-B795-74078057389B}" v="30" dt="2026-03-25T16:56:04.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111" d="100"/>
          <a:sy n="111" d="100"/>
        </p:scale>
        <p:origin x="936" y="9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5/10/relationships/revisionInfo" Target="revisionInfo.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3-26T07:00:07.093" v="8458" actId="20577"/>
      <pc:docMkLst>
        <pc:docMk/>
      </pc:docMkLst>
      <pc:sldChg chg="del">
        <pc:chgData name="Yoel Kortick" userId="167978f5-7f40-4909-85d5-d4149554ad4e" providerId="ADAL" clId="{D5FD8459-2B5C-48A5-9673-8D128202ED48}" dt="2026-03-25T16:49:45.903" v="8396" actId="47"/>
        <pc:sldMkLst>
          <pc:docMk/>
          <pc:sldMk cId="815051809" sldId="388"/>
        </pc:sldMkLst>
      </pc:sldChg>
      <pc:sldChg chg="del">
        <pc:chgData name="Yoel Kortick" userId="167978f5-7f40-4909-85d5-d4149554ad4e" providerId="ADAL" clId="{D5FD8459-2B5C-48A5-9673-8D128202ED48}" dt="2026-03-25T16:55:29.793" v="8453" actId="47"/>
        <pc:sldMkLst>
          <pc:docMk/>
          <pc:sldMk cId="4272923812" sldId="566"/>
        </pc:sldMkLst>
      </pc:sldChg>
      <pc:sldChg chg="del">
        <pc:chgData name="Yoel Kortick" userId="167978f5-7f40-4909-85d5-d4149554ad4e" providerId="ADAL" clId="{D5FD8459-2B5C-48A5-9673-8D128202ED48}" dt="2026-03-25T16:49:45.201" v="8395" actId="47"/>
        <pc:sldMkLst>
          <pc:docMk/>
          <pc:sldMk cId="2594056538" sldId="647"/>
        </pc:sldMkLst>
      </pc:sldChg>
      <pc:sldChg chg="del">
        <pc:chgData name="Yoel Kortick" userId="167978f5-7f40-4909-85d5-d4149554ad4e" providerId="ADAL" clId="{D5FD8459-2B5C-48A5-9673-8D128202ED48}" dt="2026-03-25T16:49:48.611" v="8397" actId="47"/>
        <pc:sldMkLst>
          <pc:docMk/>
          <pc:sldMk cId="1992567201" sldId="753"/>
        </pc:sldMkLst>
      </pc:sldChg>
      <pc:sldChg chg="del">
        <pc:chgData name="Yoel Kortick" userId="167978f5-7f40-4909-85d5-d4149554ad4e" providerId="ADAL" clId="{D5FD8459-2B5C-48A5-9673-8D128202ED48}" dt="2026-03-25T16:51:00.804" v="8407" actId="47"/>
        <pc:sldMkLst>
          <pc:docMk/>
          <pc:sldMk cId="3689198049" sldId="765"/>
        </pc:sldMkLst>
      </pc:sldChg>
      <pc:sldChg chg="del">
        <pc:chgData name="Yoel Kortick" userId="167978f5-7f40-4909-85d5-d4149554ad4e" providerId="ADAL" clId="{D5FD8459-2B5C-48A5-9673-8D128202ED48}" dt="2026-03-25T16:50:12.077" v="8401" actId="47"/>
        <pc:sldMkLst>
          <pc:docMk/>
          <pc:sldMk cId="686352821" sldId="778"/>
        </pc:sldMkLst>
      </pc:sldChg>
      <pc:sldChg chg="del">
        <pc:chgData name="Yoel Kortick" userId="167978f5-7f40-4909-85d5-d4149554ad4e" providerId="ADAL" clId="{D5FD8459-2B5C-48A5-9673-8D128202ED48}" dt="2026-03-25T16:50:38.287" v="8404" actId="47"/>
        <pc:sldMkLst>
          <pc:docMk/>
          <pc:sldMk cId="4095259983" sldId="874"/>
        </pc:sldMkLst>
      </pc:sldChg>
      <pc:sldChg chg="del">
        <pc:chgData name="Yoel Kortick" userId="167978f5-7f40-4909-85d5-d4149554ad4e" providerId="ADAL" clId="{D5FD8459-2B5C-48A5-9673-8D128202ED48}" dt="2026-03-25T16:54:18.976" v="8435" actId="47"/>
        <pc:sldMkLst>
          <pc:docMk/>
          <pc:sldMk cId="3562598629" sldId="906"/>
        </pc:sldMkLst>
      </pc:sldChg>
      <pc:sldChg chg="del">
        <pc:chgData name="Yoel Kortick" userId="167978f5-7f40-4909-85d5-d4149554ad4e" providerId="ADAL" clId="{D5FD8459-2B5C-48A5-9673-8D128202ED48}" dt="2026-03-25T16:51:44.428" v="8415" actId="47"/>
        <pc:sldMkLst>
          <pc:docMk/>
          <pc:sldMk cId="788747473" sldId="923"/>
        </pc:sldMkLst>
      </pc:sldChg>
      <pc:sldChg chg="del">
        <pc:chgData name="Yoel Kortick" userId="167978f5-7f40-4909-85d5-d4149554ad4e" providerId="ADAL" clId="{D5FD8459-2B5C-48A5-9673-8D128202ED48}" dt="2026-03-25T16:51:08.494" v="8408" actId="47"/>
        <pc:sldMkLst>
          <pc:docMk/>
          <pc:sldMk cId="1264584242" sldId="931"/>
        </pc:sldMkLst>
      </pc:sldChg>
      <pc:sldChg chg="del">
        <pc:chgData name="Yoel Kortick" userId="167978f5-7f40-4909-85d5-d4149554ad4e" providerId="ADAL" clId="{D5FD8459-2B5C-48A5-9673-8D128202ED48}" dt="2026-03-25T16:52:08.219" v="8419" actId="47"/>
        <pc:sldMkLst>
          <pc:docMk/>
          <pc:sldMk cId="2704194109" sldId="939"/>
        </pc:sldMkLst>
      </pc:sldChg>
      <pc:sldChg chg="del">
        <pc:chgData name="Yoel Kortick" userId="167978f5-7f40-4909-85d5-d4149554ad4e" providerId="ADAL" clId="{D5FD8459-2B5C-48A5-9673-8D128202ED48}" dt="2026-03-25T16:52:33.343" v="8422" actId="47"/>
        <pc:sldMkLst>
          <pc:docMk/>
          <pc:sldMk cId="3712398679" sldId="948"/>
        </pc:sldMkLst>
      </pc:sldChg>
      <pc:sldChg chg="addSp delSp mod">
        <pc:chgData name="Yoel Kortick" userId="167978f5-7f40-4909-85d5-d4149554ad4e" providerId="ADAL" clId="{D5FD8459-2B5C-48A5-9673-8D128202ED48}" dt="2026-03-25T16:52:43.892" v="8424" actId="22"/>
        <pc:sldMkLst>
          <pc:docMk/>
          <pc:sldMk cId="601650735" sldId="956"/>
        </pc:sldMkLst>
        <pc:spChg chg="add del">
          <ac:chgData name="Yoel Kortick" userId="167978f5-7f40-4909-85d5-d4149554ad4e" providerId="ADAL" clId="{D5FD8459-2B5C-48A5-9673-8D128202ED48}" dt="2026-03-25T16:52:43.892" v="8424" actId="22"/>
          <ac:spMkLst>
            <pc:docMk/>
            <pc:sldMk cId="601650735" sldId="956"/>
            <ac:spMk id="3" creationId="{499C2AF6-1581-1218-F860-43DF22EEE1D7}"/>
          </ac:spMkLst>
        </pc:spChg>
      </pc:sldChg>
      <pc:sldChg chg="del">
        <pc:chgData name="Yoel Kortick" userId="167978f5-7f40-4909-85d5-d4149554ad4e" providerId="ADAL" clId="{D5FD8459-2B5C-48A5-9673-8D128202ED48}" dt="2026-03-25T16:53:03.896" v="8427" actId="47"/>
        <pc:sldMkLst>
          <pc:docMk/>
          <pc:sldMk cId="2872560538" sldId="957"/>
        </pc:sldMkLst>
      </pc:sldChg>
      <pc:sldChg chg="addSp delSp mod">
        <pc:chgData name="Yoel Kortick" userId="167978f5-7f40-4909-85d5-d4149554ad4e" providerId="ADAL" clId="{D5FD8459-2B5C-48A5-9673-8D128202ED48}" dt="2026-03-25T16:53:26.289" v="8429" actId="22"/>
        <pc:sldMkLst>
          <pc:docMk/>
          <pc:sldMk cId="4275538779" sldId="960"/>
        </pc:sldMkLst>
        <pc:spChg chg="add del">
          <ac:chgData name="Yoel Kortick" userId="167978f5-7f40-4909-85d5-d4149554ad4e" providerId="ADAL" clId="{D5FD8459-2B5C-48A5-9673-8D128202ED48}" dt="2026-03-25T16:53:26.289" v="8429" actId="22"/>
          <ac:spMkLst>
            <pc:docMk/>
            <pc:sldMk cId="4275538779" sldId="960"/>
            <ac:spMk id="3" creationId="{EBBEA8B4-CF5A-91DE-FAD0-0136401F1B9C}"/>
          </ac:spMkLst>
        </pc:spChg>
      </pc:sldChg>
      <pc:sldChg chg="del">
        <pc:chgData name="Yoel Kortick" userId="167978f5-7f40-4909-85d5-d4149554ad4e" providerId="ADAL" clId="{D5FD8459-2B5C-48A5-9673-8D128202ED48}" dt="2026-03-25T16:53:43.904" v="8432" actId="47"/>
        <pc:sldMkLst>
          <pc:docMk/>
          <pc:sldMk cId="885932790" sldId="961"/>
        </pc:sldMkLst>
      </pc:sldChg>
      <pc:sldChg chg="del">
        <pc:chgData name="Yoel Kortick" userId="167978f5-7f40-4909-85d5-d4149554ad4e" providerId="ADAL" clId="{D5FD8459-2B5C-48A5-9673-8D128202ED48}" dt="2026-03-25T16:54:33.674" v="8439" actId="47"/>
        <pc:sldMkLst>
          <pc:docMk/>
          <pc:sldMk cId="2115612074" sldId="963"/>
        </pc:sldMkLst>
      </pc:sldChg>
      <pc:sldChg chg="del">
        <pc:chgData name="Yoel Kortick" userId="167978f5-7f40-4909-85d5-d4149554ad4e" providerId="ADAL" clId="{D5FD8459-2B5C-48A5-9673-8D128202ED48}" dt="2026-03-25T16:54:45.021" v="8443" actId="47"/>
        <pc:sldMkLst>
          <pc:docMk/>
          <pc:sldMk cId="1448600533" sldId="967"/>
        </pc:sldMkLst>
      </pc:sldChg>
      <pc:sldChg chg="del">
        <pc:chgData name="Yoel Kortick" userId="167978f5-7f40-4909-85d5-d4149554ad4e" providerId="ADAL" clId="{D5FD8459-2B5C-48A5-9673-8D128202ED48}" dt="2026-03-25T16:54:56.563" v="8447" actId="47"/>
        <pc:sldMkLst>
          <pc:docMk/>
          <pc:sldMk cId="21857368" sldId="971"/>
        </pc:sldMkLst>
      </pc:sldChg>
      <pc:sldChg chg="del">
        <pc:chgData name="Yoel Kortick" userId="167978f5-7f40-4909-85d5-d4149554ad4e" providerId="ADAL" clId="{D5FD8459-2B5C-48A5-9673-8D128202ED48}" dt="2026-03-25T16:55:02.859" v="8449" actId="47"/>
        <pc:sldMkLst>
          <pc:docMk/>
          <pc:sldMk cId="1021551160" sldId="975"/>
        </pc:sldMkLst>
      </pc:sldChg>
      <pc:sldChg chg="modSp add mod">
        <pc:chgData name="Yoel Kortick" userId="167978f5-7f40-4909-85d5-d4149554ad4e" providerId="ADAL" clId="{D5FD8459-2B5C-48A5-9673-8D128202ED48}" dt="2026-03-26T07:00:07.093" v="8458" actId="20577"/>
        <pc:sldMkLst>
          <pc:docMk/>
          <pc:sldMk cId="4211200420" sldId="2147480734"/>
        </pc:sldMkLst>
        <pc:spChg chg="mod">
          <ac:chgData name="Yoel Kortick" userId="167978f5-7f40-4909-85d5-d4149554ad4e" providerId="ADAL" clId="{D5FD8459-2B5C-48A5-9673-8D128202ED48}" dt="2026-03-26T07:00:07.093" v="8458" actId="20577"/>
          <ac:spMkLst>
            <pc:docMk/>
            <pc:sldMk cId="4211200420" sldId="2147480734"/>
            <ac:spMk id="20" creationId="{F3FAFD27-4E72-02F3-4BE5-0257CE6CCA06}"/>
          </ac:spMkLst>
        </pc:spChg>
        <pc:spChg chg="mod">
          <ac:chgData name="Yoel Kortick" userId="167978f5-7f40-4909-85d5-d4149554ad4e" providerId="ADAL" clId="{D5FD8459-2B5C-48A5-9673-8D128202ED48}" dt="2026-03-25T16:48:14.203" v="8381" actId="20577"/>
          <ac:spMkLst>
            <pc:docMk/>
            <pc:sldMk cId="4211200420" sldId="2147480734"/>
            <ac:spMk id="21" creationId="{369CD759-B328-7738-5035-DB8F3C22AAF8}"/>
          </ac:spMkLst>
        </pc:spChg>
      </pc:sldChg>
      <pc:sldChg chg="modSp add mod">
        <pc:chgData name="Yoel Kortick" userId="167978f5-7f40-4909-85d5-d4149554ad4e" providerId="ADAL" clId="{D5FD8459-2B5C-48A5-9673-8D128202ED48}" dt="2026-03-25T16:49:33.357" v="8394" actId="255"/>
        <pc:sldMkLst>
          <pc:docMk/>
          <pc:sldMk cId="3114946829" sldId="2147480740"/>
        </pc:sldMkLst>
        <pc:spChg chg="mod">
          <ac:chgData name="Yoel Kortick" userId="167978f5-7f40-4909-85d5-d4149554ad4e" providerId="ADAL" clId="{D5FD8459-2B5C-48A5-9673-8D128202ED48}" dt="2026-03-25T16:49:33.357" v="8394" actId="255"/>
          <ac:spMkLst>
            <pc:docMk/>
            <pc:sldMk cId="3114946829" sldId="2147480740"/>
            <ac:spMk id="2" creationId="{E49D7228-C46C-B8B4-351E-042E5C34BC7A}"/>
          </ac:spMkLst>
        </pc:spChg>
      </pc:sldChg>
      <pc:sldChg chg="add">
        <pc:chgData name="Yoel Kortick" userId="167978f5-7f40-4909-85d5-d4149554ad4e" providerId="ADAL" clId="{D5FD8459-2B5C-48A5-9673-8D128202ED48}" dt="2026-03-25T16:47:50.114" v="8376"/>
        <pc:sldMkLst>
          <pc:docMk/>
          <pc:sldMk cId="2436352067" sldId="2147480764"/>
        </pc:sldMkLst>
      </pc:sldChg>
      <pc:sldChg chg="modSp add mod">
        <pc:chgData name="Yoel Kortick" userId="167978f5-7f40-4909-85d5-d4149554ad4e" providerId="ADAL" clId="{D5FD8459-2B5C-48A5-9673-8D128202ED48}" dt="2026-03-25T16:50:09.172" v="8400"/>
        <pc:sldMkLst>
          <pc:docMk/>
          <pc:sldMk cId="3083736995" sldId="2147480765"/>
        </pc:sldMkLst>
        <pc:spChg chg="mod">
          <ac:chgData name="Yoel Kortick" userId="167978f5-7f40-4909-85d5-d4149554ad4e" providerId="ADAL" clId="{D5FD8459-2B5C-48A5-9673-8D128202ED48}" dt="2026-03-25T16:50:09.172" v="8400"/>
          <ac:spMkLst>
            <pc:docMk/>
            <pc:sldMk cId="3083736995" sldId="2147480765"/>
            <ac:spMk id="7" creationId="{5F626676-2839-AA23-911E-F2F110C06725}"/>
          </ac:spMkLst>
        </pc:spChg>
      </pc:sldChg>
      <pc:sldChg chg="modSp add">
        <pc:chgData name="Yoel Kortick" userId="167978f5-7f40-4909-85d5-d4149554ad4e" providerId="ADAL" clId="{D5FD8459-2B5C-48A5-9673-8D128202ED48}" dt="2026-03-25T16:50:33.718" v="8403"/>
        <pc:sldMkLst>
          <pc:docMk/>
          <pc:sldMk cId="1670647612" sldId="2147480766"/>
        </pc:sldMkLst>
        <pc:spChg chg="mod">
          <ac:chgData name="Yoel Kortick" userId="167978f5-7f40-4909-85d5-d4149554ad4e" providerId="ADAL" clId="{D5FD8459-2B5C-48A5-9673-8D128202ED48}" dt="2026-03-25T16:50:33.718" v="8403"/>
          <ac:spMkLst>
            <pc:docMk/>
            <pc:sldMk cId="1670647612" sldId="2147480766"/>
            <ac:spMk id="7" creationId="{C68AF4BF-117B-3170-E4B0-853AE509734B}"/>
          </ac:spMkLst>
        </pc:spChg>
      </pc:sldChg>
      <pc:sldChg chg="modSp add">
        <pc:chgData name="Yoel Kortick" userId="167978f5-7f40-4909-85d5-d4149554ad4e" providerId="ADAL" clId="{D5FD8459-2B5C-48A5-9673-8D128202ED48}" dt="2026-03-25T16:50:56.983" v="8406"/>
        <pc:sldMkLst>
          <pc:docMk/>
          <pc:sldMk cId="3234731246" sldId="2147480767"/>
        </pc:sldMkLst>
        <pc:spChg chg="mod">
          <ac:chgData name="Yoel Kortick" userId="167978f5-7f40-4909-85d5-d4149554ad4e" providerId="ADAL" clId="{D5FD8459-2B5C-48A5-9673-8D128202ED48}" dt="2026-03-25T16:50:56.983" v="8406"/>
          <ac:spMkLst>
            <pc:docMk/>
            <pc:sldMk cId="3234731246" sldId="2147480767"/>
            <ac:spMk id="7" creationId="{0DD0A57B-688A-3318-C01A-28437DE2CF7D}"/>
          </ac:spMkLst>
        </pc:spChg>
      </pc:sldChg>
      <pc:sldChg chg="modSp add mod">
        <pc:chgData name="Yoel Kortick" userId="167978f5-7f40-4909-85d5-d4149554ad4e" providerId="ADAL" clId="{D5FD8459-2B5C-48A5-9673-8D128202ED48}" dt="2026-03-25T16:51:14.650" v="8411" actId="20577"/>
        <pc:sldMkLst>
          <pc:docMk/>
          <pc:sldMk cId="1356637462" sldId="2147480768"/>
        </pc:sldMkLst>
        <pc:spChg chg="mod">
          <ac:chgData name="Yoel Kortick" userId="167978f5-7f40-4909-85d5-d4149554ad4e" providerId="ADAL" clId="{D5FD8459-2B5C-48A5-9673-8D128202ED48}" dt="2026-03-25T16:51:14.650" v="8411" actId="20577"/>
          <ac:spMkLst>
            <pc:docMk/>
            <pc:sldMk cId="1356637462" sldId="2147480768"/>
            <ac:spMk id="7" creationId="{D579DE56-A70A-CE84-AB5E-3C735E58090D}"/>
          </ac:spMkLst>
        </pc:spChg>
      </pc:sldChg>
      <pc:sldChg chg="modSp add mod">
        <pc:chgData name="Yoel Kortick" userId="167978f5-7f40-4909-85d5-d4149554ad4e" providerId="ADAL" clId="{D5FD8459-2B5C-48A5-9673-8D128202ED48}" dt="2026-03-25T16:51:41.963" v="8414"/>
        <pc:sldMkLst>
          <pc:docMk/>
          <pc:sldMk cId="1176297171" sldId="2147480769"/>
        </pc:sldMkLst>
        <pc:spChg chg="mod">
          <ac:chgData name="Yoel Kortick" userId="167978f5-7f40-4909-85d5-d4149554ad4e" providerId="ADAL" clId="{D5FD8459-2B5C-48A5-9673-8D128202ED48}" dt="2026-03-25T16:51:41.963" v="8414"/>
          <ac:spMkLst>
            <pc:docMk/>
            <pc:sldMk cId="1176297171" sldId="2147480769"/>
            <ac:spMk id="7" creationId="{48E9A844-7456-2EA6-320C-AEB42C9E6026}"/>
          </ac:spMkLst>
        </pc:spChg>
      </pc:sldChg>
      <pc:sldChg chg="modSp add mod">
        <pc:chgData name="Yoel Kortick" userId="167978f5-7f40-4909-85d5-d4149554ad4e" providerId="ADAL" clId="{D5FD8459-2B5C-48A5-9673-8D128202ED48}" dt="2026-03-25T16:52:03.774" v="8418" actId="20577"/>
        <pc:sldMkLst>
          <pc:docMk/>
          <pc:sldMk cId="3670215935" sldId="2147480770"/>
        </pc:sldMkLst>
        <pc:spChg chg="mod">
          <ac:chgData name="Yoel Kortick" userId="167978f5-7f40-4909-85d5-d4149554ad4e" providerId="ADAL" clId="{D5FD8459-2B5C-48A5-9673-8D128202ED48}" dt="2026-03-25T16:52:03.774" v="8418" actId="20577"/>
          <ac:spMkLst>
            <pc:docMk/>
            <pc:sldMk cId="3670215935" sldId="2147480770"/>
            <ac:spMk id="7" creationId="{7D78C69D-8E7A-13A2-1117-A5175F2F240A}"/>
          </ac:spMkLst>
        </pc:spChg>
      </pc:sldChg>
      <pc:sldChg chg="modSp add">
        <pc:chgData name="Yoel Kortick" userId="167978f5-7f40-4909-85d5-d4149554ad4e" providerId="ADAL" clId="{D5FD8459-2B5C-48A5-9673-8D128202ED48}" dt="2026-03-25T16:52:26.997" v="8421"/>
        <pc:sldMkLst>
          <pc:docMk/>
          <pc:sldMk cId="2791102207" sldId="2147480771"/>
        </pc:sldMkLst>
        <pc:spChg chg="mod">
          <ac:chgData name="Yoel Kortick" userId="167978f5-7f40-4909-85d5-d4149554ad4e" providerId="ADAL" clId="{D5FD8459-2B5C-48A5-9673-8D128202ED48}" dt="2026-03-25T16:52:26.997" v="8421"/>
          <ac:spMkLst>
            <pc:docMk/>
            <pc:sldMk cId="2791102207" sldId="2147480771"/>
            <ac:spMk id="7" creationId="{46F8995B-E238-A5EF-DE90-97CF5030416A}"/>
          </ac:spMkLst>
        </pc:spChg>
      </pc:sldChg>
      <pc:sldChg chg="modSp add">
        <pc:chgData name="Yoel Kortick" userId="167978f5-7f40-4909-85d5-d4149554ad4e" providerId="ADAL" clId="{D5FD8459-2B5C-48A5-9673-8D128202ED48}" dt="2026-03-25T16:53:00.187" v="8426"/>
        <pc:sldMkLst>
          <pc:docMk/>
          <pc:sldMk cId="2433871643" sldId="2147480772"/>
        </pc:sldMkLst>
        <pc:spChg chg="mod">
          <ac:chgData name="Yoel Kortick" userId="167978f5-7f40-4909-85d5-d4149554ad4e" providerId="ADAL" clId="{D5FD8459-2B5C-48A5-9673-8D128202ED48}" dt="2026-03-25T16:53:00.187" v="8426"/>
          <ac:spMkLst>
            <pc:docMk/>
            <pc:sldMk cId="2433871643" sldId="2147480772"/>
            <ac:spMk id="7" creationId="{58B714C5-7912-B9C0-8122-EAFA02562D44}"/>
          </ac:spMkLst>
        </pc:spChg>
      </pc:sldChg>
      <pc:sldChg chg="modSp add">
        <pc:chgData name="Yoel Kortick" userId="167978f5-7f40-4909-85d5-d4149554ad4e" providerId="ADAL" clId="{D5FD8459-2B5C-48A5-9673-8D128202ED48}" dt="2026-03-25T16:53:41.081" v="8431"/>
        <pc:sldMkLst>
          <pc:docMk/>
          <pc:sldMk cId="2588474627" sldId="2147480773"/>
        </pc:sldMkLst>
        <pc:spChg chg="mod">
          <ac:chgData name="Yoel Kortick" userId="167978f5-7f40-4909-85d5-d4149554ad4e" providerId="ADAL" clId="{D5FD8459-2B5C-48A5-9673-8D128202ED48}" dt="2026-03-25T16:53:41.081" v="8431"/>
          <ac:spMkLst>
            <pc:docMk/>
            <pc:sldMk cId="2588474627" sldId="2147480773"/>
            <ac:spMk id="7" creationId="{628E9FCF-FF5B-4830-3D4B-7FDC0A161C01}"/>
          </ac:spMkLst>
        </pc:spChg>
      </pc:sldChg>
      <pc:sldChg chg="modSp add">
        <pc:chgData name="Yoel Kortick" userId="167978f5-7f40-4909-85d5-d4149554ad4e" providerId="ADAL" clId="{D5FD8459-2B5C-48A5-9673-8D128202ED48}" dt="2026-03-25T16:54:11.453" v="8434"/>
        <pc:sldMkLst>
          <pc:docMk/>
          <pc:sldMk cId="2054098112" sldId="2147480774"/>
        </pc:sldMkLst>
        <pc:spChg chg="mod">
          <ac:chgData name="Yoel Kortick" userId="167978f5-7f40-4909-85d5-d4149554ad4e" providerId="ADAL" clId="{D5FD8459-2B5C-48A5-9673-8D128202ED48}" dt="2026-03-25T16:54:11.453" v="8434"/>
          <ac:spMkLst>
            <pc:docMk/>
            <pc:sldMk cId="2054098112" sldId="2147480774"/>
            <ac:spMk id="7" creationId="{19FAEE17-A6B2-05CA-FE4E-D3625AD15DCE}"/>
          </ac:spMkLst>
        </pc:spChg>
      </pc:sldChg>
      <pc:sldChg chg="modSp add mod">
        <pc:chgData name="Yoel Kortick" userId="167978f5-7f40-4909-85d5-d4149554ad4e" providerId="ADAL" clId="{D5FD8459-2B5C-48A5-9673-8D128202ED48}" dt="2026-03-25T16:54:30.064" v="8438" actId="20577"/>
        <pc:sldMkLst>
          <pc:docMk/>
          <pc:sldMk cId="1424210840" sldId="2147480775"/>
        </pc:sldMkLst>
        <pc:spChg chg="mod">
          <ac:chgData name="Yoel Kortick" userId="167978f5-7f40-4909-85d5-d4149554ad4e" providerId="ADAL" clId="{D5FD8459-2B5C-48A5-9673-8D128202ED48}" dt="2026-03-25T16:54:30.064" v="8438" actId="20577"/>
          <ac:spMkLst>
            <pc:docMk/>
            <pc:sldMk cId="1424210840" sldId="2147480775"/>
            <ac:spMk id="7" creationId="{FA7DCA10-088E-85D7-5C48-EE07916542BF}"/>
          </ac:spMkLst>
        </pc:spChg>
      </pc:sldChg>
      <pc:sldChg chg="modSp add mod">
        <pc:chgData name="Yoel Kortick" userId="167978f5-7f40-4909-85d5-d4149554ad4e" providerId="ADAL" clId="{D5FD8459-2B5C-48A5-9673-8D128202ED48}" dt="2026-03-25T16:54:40.521" v="8442" actId="20577"/>
        <pc:sldMkLst>
          <pc:docMk/>
          <pc:sldMk cId="2157995612" sldId="2147480776"/>
        </pc:sldMkLst>
        <pc:spChg chg="mod">
          <ac:chgData name="Yoel Kortick" userId="167978f5-7f40-4909-85d5-d4149554ad4e" providerId="ADAL" clId="{D5FD8459-2B5C-48A5-9673-8D128202ED48}" dt="2026-03-25T16:54:40.521" v="8442" actId="20577"/>
          <ac:spMkLst>
            <pc:docMk/>
            <pc:sldMk cId="2157995612" sldId="2147480776"/>
            <ac:spMk id="7" creationId="{DE8F2353-1E09-377B-636A-36256B871B9B}"/>
          </ac:spMkLst>
        </pc:spChg>
      </pc:sldChg>
      <pc:sldChg chg="modSp add mod">
        <pc:chgData name="Yoel Kortick" userId="167978f5-7f40-4909-85d5-d4149554ad4e" providerId="ADAL" clId="{D5FD8459-2B5C-48A5-9673-8D128202ED48}" dt="2026-03-25T16:54:53.313" v="8446" actId="20577"/>
        <pc:sldMkLst>
          <pc:docMk/>
          <pc:sldMk cId="937942956" sldId="2147480777"/>
        </pc:sldMkLst>
        <pc:spChg chg="mod">
          <ac:chgData name="Yoel Kortick" userId="167978f5-7f40-4909-85d5-d4149554ad4e" providerId="ADAL" clId="{D5FD8459-2B5C-48A5-9673-8D128202ED48}" dt="2026-03-25T16:54:53.313" v="8446" actId="20577"/>
          <ac:spMkLst>
            <pc:docMk/>
            <pc:sldMk cId="937942956" sldId="2147480777"/>
            <ac:spMk id="7" creationId="{18B50951-E3A3-A416-550C-81102477E234}"/>
          </ac:spMkLst>
        </pc:spChg>
      </pc:sldChg>
      <pc:sldChg chg="modSp add mod">
        <pc:chgData name="Yoel Kortick" userId="167978f5-7f40-4909-85d5-d4149554ad4e" providerId="ADAL" clId="{D5FD8459-2B5C-48A5-9673-8D128202ED48}" dt="2026-03-25T16:55:07.939" v="8451" actId="20577"/>
        <pc:sldMkLst>
          <pc:docMk/>
          <pc:sldMk cId="2013432700" sldId="2147480778"/>
        </pc:sldMkLst>
        <pc:spChg chg="mod">
          <ac:chgData name="Yoel Kortick" userId="167978f5-7f40-4909-85d5-d4149554ad4e" providerId="ADAL" clId="{D5FD8459-2B5C-48A5-9673-8D128202ED48}" dt="2026-03-25T16:55:07.939" v="8451" actId="20577"/>
          <ac:spMkLst>
            <pc:docMk/>
            <pc:sldMk cId="2013432700" sldId="2147480778"/>
            <ac:spMk id="7" creationId="{350339D6-07F3-4E8A-9B02-8DB7170A9C65}"/>
          </ac:spMkLst>
        </pc:spChg>
      </pc:sldChg>
      <pc:sldChg chg="add">
        <pc:chgData name="Yoel Kortick" userId="167978f5-7f40-4909-85d5-d4149554ad4e" providerId="ADAL" clId="{D5FD8459-2B5C-48A5-9673-8D128202ED48}" dt="2026-03-25T16:55:27.010" v="8452"/>
        <pc:sldMkLst>
          <pc:docMk/>
          <pc:sldMk cId="2865992544" sldId="2147480779"/>
        </pc:sldMkLst>
      </pc:sldChg>
      <pc:sldMasterChg chg="addSp delSp modSp mod delSldLayout modSldLayout">
        <pc:chgData name="Yoel Kortick" userId="167978f5-7f40-4909-85d5-d4149554ad4e" providerId="ADAL" clId="{D5FD8459-2B5C-48A5-9673-8D128202ED48}" dt="2026-03-25T16:56:09.115" v="8456" actId="478"/>
        <pc:sldMasterMkLst>
          <pc:docMk/>
          <pc:sldMasterMk cId="1691894521" sldId="2147483966"/>
        </pc:sldMasterMkLst>
        <pc:spChg chg="mod">
          <ac:chgData name="Yoel Kortick" userId="167978f5-7f40-4909-85d5-d4149554ad4e" providerId="ADAL" clId="{D5FD8459-2B5C-48A5-9673-8D128202ED48}" dt="2026-03-25T16:56:04.143" v="8455"/>
          <ac:spMkLst>
            <pc:docMk/>
            <pc:sldMasterMk cId="1691894521" sldId="2147483966"/>
            <ac:spMk id="9" creationId="{2B28BCF6-F361-B16A-E38B-36F47DDCA208}"/>
          </ac:spMkLst>
        </pc:spChg>
        <pc:spChg chg="mod">
          <ac:chgData name="Yoel Kortick" userId="167978f5-7f40-4909-85d5-d4149554ad4e" providerId="ADAL" clId="{D5FD8459-2B5C-48A5-9673-8D128202ED48}" dt="2026-03-25T16:56:04.143" v="8455"/>
          <ac:spMkLst>
            <pc:docMk/>
            <pc:sldMasterMk cId="1691894521" sldId="2147483966"/>
            <ac:spMk id="11" creationId="{BE59B890-CD2D-1849-1E68-A454AF093929}"/>
          </ac:spMkLst>
        </pc:spChg>
        <pc:spChg chg="mod">
          <ac:chgData name="Yoel Kortick" userId="167978f5-7f40-4909-85d5-d4149554ad4e" providerId="ADAL" clId="{D5FD8459-2B5C-48A5-9673-8D128202ED48}" dt="2026-03-25T16:56:04.143" v="8455"/>
          <ac:spMkLst>
            <pc:docMk/>
            <pc:sldMasterMk cId="1691894521" sldId="2147483966"/>
            <ac:spMk id="16" creationId="{D201E4F2-D3DD-A3FC-9088-7EC85A32A11D}"/>
          </ac:spMkLst>
        </pc:spChg>
        <pc:spChg chg="mod">
          <ac:chgData name="Yoel Kortick" userId="167978f5-7f40-4909-85d5-d4149554ad4e" providerId="ADAL" clId="{D5FD8459-2B5C-48A5-9673-8D128202ED48}" dt="2026-03-25T16:56:04.143" v="8455"/>
          <ac:spMkLst>
            <pc:docMk/>
            <pc:sldMasterMk cId="1691894521" sldId="2147483966"/>
            <ac:spMk id="32" creationId="{1F4F4C5B-8D2E-C22B-B8E5-AADD5FCC94E2}"/>
          </ac:spMkLst>
        </pc:spChg>
        <pc:spChg chg="mod">
          <ac:chgData name="Yoel Kortick" userId="167978f5-7f40-4909-85d5-d4149554ad4e" providerId="ADAL" clId="{D5FD8459-2B5C-48A5-9673-8D128202ED48}" dt="2026-03-25T16:56:04.143" v="8455"/>
          <ac:spMkLst>
            <pc:docMk/>
            <pc:sldMasterMk cId="1691894521" sldId="2147483966"/>
            <ac:spMk id="38" creationId="{C6582C4E-29F4-A0D1-0F46-9E2359A1F547}"/>
          </ac:spMkLst>
        </pc:spChg>
        <pc:spChg chg="mod">
          <ac:chgData name="Yoel Kortick" userId="167978f5-7f40-4909-85d5-d4149554ad4e" providerId="ADAL" clId="{D5FD8459-2B5C-48A5-9673-8D128202ED48}" dt="2026-03-25T16:56:04.143" v="8455"/>
          <ac:spMkLst>
            <pc:docMk/>
            <pc:sldMasterMk cId="1691894521" sldId="2147483966"/>
            <ac:spMk id="41" creationId="{B4122E57-43B6-8D60-CDF2-50BAB937958D}"/>
          </ac:spMkLst>
        </pc:spChg>
        <pc:spChg chg="mod">
          <ac:chgData name="Yoel Kortick" userId="167978f5-7f40-4909-85d5-d4149554ad4e" providerId="ADAL" clId="{D5FD8459-2B5C-48A5-9673-8D128202ED48}" dt="2026-03-25T16:56:04.143" v="8455"/>
          <ac:spMkLst>
            <pc:docMk/>
            <pc:sldMasterMk cId="1691894521" sldId="2147483966"/>
            <ac:spMk id="45" creationId="{1C6C1111-2329-7350-2DD8-32BB2D0B28D5}"/>
          </ac:spMkLst>
        </pc:spChg>
        <pc:spChg chg="mod">
          <ac:chgData name="Yoel Kortick" userId="167978f5-7f40-4909-85d5-d4149554ad4e" providerId="ADAL" clId="{D5FD8459-2B5C-48A5-9673-8D128202ED48}" dt="2026-03-25T16:56:04.143" v="8455"/>
          <ac:spMkLst>
            <pc:docMk/>
            <pc:sldMasterMk cId="1691894521" sldId="2147483966"/>
            <ac:spMk id="50" creationId="{B430A801-E730-4896-A79B-168117826E19}"/>
          </ac:spMkLst>
        </pc:spChg>
        <pc:spChg chg="mod">
          <ac:chgData name="Yoel Kortick" userId="167978f5-7f40-4909-85d5-d4149554ad4e" providerId="ADAL" clId="{D5FD8459-2B5C-48A5-9673-8D128202ED48}" dt="2026-03-25T16:56:04.143" v="8455"/>
          <ac:spMkLst>
            <pc:docMk/>
            <pc:sldMasterMk cId="1691894521" sldId="2147483966"/>
            <ac:spMk id="53" creationId="{17788856-5B26-67A3-3AE8-119FA3FE82F7}"/>
          </ac:spMkLst>
        </pc:spChg>
        <pc:spChg chg="mod">
          <ac:chgData name="Yoel Kortick" userId="167978f5-7f40-4909-85d5-d4149554ad4e" providerId="ADAL" clId="{D5FD8459-2B5C-48A5-9673-8D128202ED48}" dt="2026-03-25T16:56:04.143" v="8455"/>
          <ac:spMkLst>
            <pc:docMk/>
            <pc:sldMasterMk cId="1691894521" sldId="2147483966"/>
            <ac:spMk id="54" creationId="{42FFC79F-D56C-62D4-7641-949EAB7D2335}"/>
          </ac:spMkLst>
        </pc:spChg>
        <pc:grpChg chg="del">
          <ac:chgData name="Yoel Kortick" userId="167978f5-7f40-4909-85d5-d4149554ad4e" providerId="ADAL" clId="{D5FD8459-2B5C-48A5-9673-8D128202ED48}" dt="2026-03-25T16:56:03.214" v="8454" actId="478"/>
          <ac:grpSpMkLst>
            <pc:docMk/>
            <pc:sldMasterMk cId="1691894521" sldId="2147483966"/>
            <ac:grpSpMk id="12" creationId="{55AB62AB-6881-76D9-7E71-82BB8158D825}"/>
          </ac:grpSpMkLst>
        </pc:grpChg>
        <pc:sldLayoutChg chg="delSp mod">
          <pc:chgData name="Yoel Kortick" userId="167978f5-7f40-4909-85d5-d4149554ad4e" providerId="ADAL" clId="{D5FD8459-2B5C-48A5-9673-8D128202ED48}" dt="2026-03-25T16:56:09.115" v="8456" actId="478"/>
          <pc:sldLayoutMkLst>
            <pc:docMk/>
            <pc:sldMasterMk cId="1691894521" sldId="2147483966"/>
            <pc:sldLayoutMk cId="447397038" sldId="2147483919"/>
          </pc:sldLayoutMkLst>
          <pc:grpChg chg="del">
            <ac:chgData name="Yoel Kortick" userId="167978f5-7f40-4909-85d5-d4149554ad4e" providerId="ADAL" clId="{D5FD8459-2B5C-48A5-9673-8D128202ED48}" dt="2026-03-25T16:56:09.115" v="8456" actId="478"/>
            <ac:grpSpMkLst>
              <pc:docMk/>
              <pc:sldMasterMk cId="1691894521" sldId="2147483966"/>
              <pc:sldLayoutMk cId="447397038" sldId="2147483919"/>
              <ac:grpSpMk id="24" creationId="{14A9409C-897B-CE71-66D4-43705F0A71D1}"/>
            </ac:grpSpMkLst>
          </pc:grpChg>
        </pc:sldLayoutChg>
        <pc:sldLayoutChg chg="del">
          <pc:chgData name="Yoel Kortick" userId="167978f5-7f40-4909-85d5-d4149554ad4e" providerId="ADAL" clId="{D5FD8459-2B5C-48A5-9673-8D128202ED48}" dt="2026-03-25T16:49:45.201" v="8395" actId="47"/>
          <pc:sldLayoutMkLst>
            <pc:docMk/>
            <pc:sldMasterMk cId="1691894521" sldId="2147483966"/>
            <pc:sldLayoutMk cId="2185889949" sldId="214748462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26/03/2026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8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5.sv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a:p>
          <a:p>
            <a:endParaRPr lang="en-NL"/>
          </a:p>
          <a:p>
            <a:endParaRPr lang="en-NL"/>
          </a:p>
          <a:p>
            <a:endParaRPr lang="en-NL"/>
          </a:p>
          <a:p>
            <a:endParaRPr lang="en-NL"/>
          </a:p>
          <a:p>
            <a:r>
              <a:rPr lang="en-NL"/>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676007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en-US"/>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89242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BF26A9-A57C-0B40-4713-B6241152CFCD}"/>
              </a:ext>
            </a:extLst>
          </p:cNvPr>
          <p:cNvPicPr>
            <a:picLocks noChangeAspect="1"/>
          </p:cNvPicPr>
          <p:nvPr userDrawn="1"/>
        </p:nvPicPr>
        <p:blipFill>
          <a:blip r:embed="rId2"/>
          <a:srcRect l="10486" r="10486"/>
          <a:stretch/>
        </p:blipFill>
        <p:spPr>
          <a:xfrm>
            <a:off x="4062413" y="0"/>
            <a:ext cx="8129587" cy="6858000"/>
          </a:xfrm>
          <a:custGeom>
            <a:avLst/>
            <a:gdLst>
              <a:gd name="csX0" fmla="*/ 4064000 w 8129587"/>
              <a:gd name="csY0" fmla="*/ 0 h 6858000"/>
              <a:gd name="csX1" fmla="*/ 8129587 w 8129587"/>
              <a:gd name="csY1" fmla="*/ 0 h 6858000"/>
              <a:gd name="csX2" fmla="*/ 8129587 w 8129587"/>
              <a:gd name="csY2" fmla="*/ 6858000 h 6858000"/>
              <a:gd name="csX3" fmla="*/ 0 w 8129587"/>
              <a:gd name="csY3" fmla="*/ 6858000 h 6858000"/>
              <a:gd name="csX4" fmla="*/ 0 w 8129587"/>
              <a:gd name="csY4" fmla="*/ 6857452 h 6858000"/>
            </a:gdLst>
            <a:ahLst/>
            <a:cxnLst>
              <a:cxn ang="0">
                <a:pos x="csX0" y="csY0"/>
              </a:cxn>
              <a:cxn ang="0">
                <a:pos x="csX1" y="csY1"/>
              </a:cxn>
              <a:cxn ang="0">
                <a:pos x="csX2" y="csY2"/>
              </a:cxn>
              <a:cxn ang="0">
                <a:pos x="csX3" y="csY3"/>
              </a:cxn>
              <a:cxn ang="0">
                <a:pos x="csX4" y="csY4"/>
              </a:cxn>
            </a:cxnLst>
            <a:rect l="l" t="t" r="r" b="b"/>
            <a:pathLst>
              <a:path w="8129587" h="6858000">
                <a:moveTo>
                  <a:pt x="4064000" y="0"/>
                </a:moveTo>
                <a:lnTo>
                  <a:pt x="8129587" y="0"/>
                </a:lnTo>
                <a:lnTo>
                  <a:pt x="8129587" y="6858000"/>
                </a:lnTo>
                <a:lnTo>
                  <a:pt x="0" y="6858000"/>
                </a:lnTo>
                <a:lnTo>
                  <a:pt x="0" y="6857452"/>
                </a:lnTo>
                <a:close/>
              </a:path>
            </a:pathLst>
          </a:cu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lvl="0"/>
            <a:endParaRPr lang="en-IN"/>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521790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losing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52542-6179-1DB8-42D8-4BCA355971D3}"/>
              </a:ext>
            </a:extLst>
          </p:cNvPr>
          <p:cNvPicPr>
            <a:picLocks noChangeAspect="1"/>
          </p:cNvPicPr>
          <p:nvPr userDrawn="1"/>
        </p:nvPicPr>
        <p:blipFill>
          <a:blip r:embed="rId2"/>
          <a:srcRect t="5594"/>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E50BB0C6-EB58-C307-D686-8870FE83D3CF}"/>
              </a:ext>
            </a:extLst>
          </p:cNvPr>
          <p:cNvPicPr>
            <a:picLocks noChangeAspect="1"/>
          </p:cNvPicPr>
          <p:nvPr userDrawn="1"/>
        </p:nvPicPr>
        <p:blipFill>
          <a:blip r:embed="rId2"/>
          <a:srcRect l="33477" t="3349" r="33477" b="36245"/>
          <a:stretch>
            <a:fillRect/>
          </a:stretch>
        </p:blipFill>
        <p:spPr>
          <a:xfrm flipV="1">
            <a:off x="4081465" y="1042252"/>
            <a:ext cx="4029071" cy="4388122"/>
          </a:xfrm>
          <a:custGeom>
            <a:avLst/>
            <a:gdLst>
              <a:gd name="csX0" fmla="*/ 3475604 w 4029071"/>
              <a:gd name="csY0" fmla="*/ 2193719 h 4388122"/>
              <a:gd name="csX1" fmla="*/ 4029071 w 4029071"/>
              <a:gd name="csY1" fmla="*/ 1298501 h 4388122"/>
              <a:gd name="csX2" fmla="*/ 1756899 w 4029071"/>
              <a:gd name="csY2" fmla="*/ 0 h 4388122"/>
              <a:gd name="csX3" fmla="*/ 1247678 w 4029071"/>
              <a:gd name="csY3" fmla="*/ 920090 h 4388122"/>
              <a:gd name="csX4" fmla="*/ 3475604 w 4029071"/>
              <a:gd name="csY4" fmla="*/ 2193719 h 4388122"/>
              <a:gd name="csX5" fmla="*/ 718047 w 4029071"/>
              <a:gd name="csY5" fmla="*/ 3517433 h 4388122"/>
              <a:gd name="csX6" fmla="*/ 1247054 w 4029071"/>
              <a:gd name="csY6" fmla="*/ 3467463 h 4388122"/>
              <a:gd name="csX7" fmla="*/ 1141253 w 4029071"/>
              <a:gd name="csY7" fmla="*/ 3139894 h 4388122"/>
              <a:gd name="csX8" fmla="*/ 1247661 w 4029071"/>
              <a:gd name="csY8" fmla="*/ 920090 h 4388122"/>
              <a:gd name="csX9" fmla="*/ 186752 w 4029071"/>
              <a:gd name="csY9" fmla="*/ 895464 h 4388122"/>
              <a:gd name="csX10" fmla="*/ 187246 w 4029071"/>
              <a:gd name="csY10" fmla="*/ 3492030 h 4388122"/>
              <a:gd name="csX11" fmla="*/ 718047 w 4029071"/>
              <a:gd name="csY11" fmla="*/ 3517433 h 4388122"/>
              <a:gd name="csX12" fmla="*/ 1754228 w 4029071"/>
              <a:gd name="csY12" fmla="*/ 4388122 h 4388122"/>
              <a:gd name="csX13" fmla="*/ 4029051 w 4029071"/>
              <a:gd name="csY13" fmla="*/ 3088935 h 4388122"/>
              <a:gd name="csX14" fmla="*/ 3475604 w 4029071"/>
              <a:gd name="csY14" fmla="*/ 2193719 h 4388122"/>
              <a:gd name="csX15" fmla="*/ 1247054 w 4029071"/>
              <a:gd name="csY15" fmla="*/ 3467442 h 4388122"/>
              <a:gd name="csX16" fmla="*/ 1754228 w 4029071"/>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1" h="4388122">
                <a:moveTo>
                  <a:pt x="3475604" y="2193719"/>
                </a:moveTo>
                <a:cubicBezTo>
                  <a:pt x="3702639" y="1923156"/>
                  <a:pt x="3889050" y="1621634"/>
                  <a:pt x="4029071" y="1298501"/>
                </a:cubicBezTo>
                <a:cubicBezTo>
                  <a:pt x="3411601" y="661336"/>
                  <a:pt x="2623551" y="210978"/>
                  <a:pt x="1756899" y="0"/>
                </a:cubicBezTo>
                <a:cubicBezTo>
                  <a:pt x="1542983" y="280687"/>
                  <a:pt x="1371453" y="590625"/>
                  <a:pt x="1247678" y="920090"/>
                </a:cubicBezTo>
                <a:cubicBezTo>
                  <a:pt x="2120679" y="1067030"/>
                  <a:pt x="2911271" y="1518998"/>
                  <a:pt x="3475604" y="2193719"/>
                </a:cubicBezTo>
                <a:close/>
                <a:moveTo>
                  <a:pt x="718047" y="3517433"/>
                </a:moveTo>
                <a:cubicBezTo>
                  <a:pt x="895138" y="3513327"/>
                  <a:pt x="1071931" y="3496656"/>
                  <a:pt x="1247054" y="3467463"/>
                </a:cubicBezTo>
                <a:cubicBezTo>
                  <a:pt x="1207053" y="3360524"/>
                  <a:pt x="1171473" y="3251384"/>
                  <a:pt x="1141253" y="3139894"/>
                </a:cubicBezTo>
                <a:cubicBezTo>
                  <a:pt x="940796" y="2407183"/>
                  <a:pt x="978008" y="1630753"/>
                  <a:pt x="1247661" y="920090"/>
                </a:cubicBezTo>
                <a:cubicBezTo>
                  <a:pt x="897056" y="861567"/>
                  <a:pt x="539761" y="853283"/>
                  <a:pt x="186752" y="895464"/>
                </a:cubicBezTo>
                <a:cubicBezTo>
                  <a:pt x="-62408" y="1743476"/>
                  <a:pt x="-62256" y="2644114"/>
                  <a:pt x="187246" y="3492030"/>
                </a:cubicBezTo>
                <a:cubicBezTo>
                  <a:pt x="363563" y="3513084"/>
                  <a:pt x="540954" y="3521539"/>
                  <a:pt x="718047" y="3517433"/>
                </a:cubicBezTo>
                <a:close/>
                <a:moveTo>
                  <a:pt x="1754228" y="4388122"/>
                </a:moveTo>
                <a:cubicBezTo>
                  <a:pt x="2621901" y="4177407"/>
                  <a:pt x="3410956" y="3726765"/>
                  <a:pt x="4029051" y="3088935"/>
                </a:cubicBezTo>
                <a:cubicBezTo>
                  <a:pt x="3889031" y="2765783"/>
                  <a:pt x="3702639" y="2464283"/>
                  <a:pt x="3475604" y="2193719"/>
                </a:cubicBezTo>
                <a:cubicBezTo>
                  <a:pt x="2911138" y="2868591"/>
                  <a:pt x="2120281" y="3320615"/>
                  <a:pt x="1247054" y="3467442"/>
                </a:cubicBezTo>
                <a:cubicBezTo>
                  <a:pt x="1370165" y="3796985"/>
                  <a:pt x="1541012" y="4107112"/>
                  <a:pt x="1754228" y="4388122"/>
                </a:cubicBezTo>
                <a:close/>
              </a:path>
            </a:pathLst>
          </a:custGeom>
        </p:spPr>
      </p:pic>
      <p:sp>
        <p:nvSpPr>
          <p:cNvPr id="8" name="Freeform: Shape 7">
            <a:extLst>
              <a:ext uri="{FF2B5EF4-FFF2-40B4-BE49-F238E27FC236}">
                <a16:creationId xmlns:a16="http://schemas.microsoft.com/office/drawing/2014/main" id="{A5693152-BF5F-D9E2-E8CA-FDA244846E95}"/>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lvl="0"/>
            <a:r>
              <a:rPr lang="en-US">
                <a:solidFill>
                  <a:schemeClr val="bg1"/>
                </a:solidFill>
              </a:rPr>
              <a:t>z</a:t>
            </a:r>
          </a:p>
        </p:txBody>
      </p:sp>
      <p:pic>
        <p:nvPicPr>
          <p:cNvPr id="14" name="Graphic 13">
            <a:extLst>
              <a:ext uri="{FF2B5EF4-FFF2-40B4-BE49-F238E27FC236}">
                <a16:creationId xmlns:a16="http://schemas.microsoft.com/office/drawing/2014/main" id="{A12E4C23-2F3A-8753-E7A6-87E3167FAE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pic>
        <p:nvPicPr>
          <p:cNvPr id="3" name="Graphic 2">
            <a:extLst>
              <a:ext uri="{FF2B5EF4-FFF2-40B4-BE49-F238E27FC236}">
                <a16:creationId xmlns:a16="http://schemas.microsoft.com/office/drawing/2014/main" id="{F93D023D-68F3-CE97-920C-D1F747E7551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2" name="Text Placeholder 9">
            <a:extLst>
              <a:ext uri="{FF2B5EF4-FFF2-40B4-BE49-F238E27FC236}">
                <a16:creationId xmlns:a16="http://schemas.microsoft.com/office/drawing/2014/main" id="{10C381DE-B65A-95F1-5C06-5E0C594B456F}"/>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5" name="Text Placeholder 9">
            <a:extLst>
              <a:ext uri="{FF2B5EF4-FFF2-40B4-BE49-F238E27FC236}">
                <a16:creationId xmlns:a16="http://schemas.microsoft.com/office/drawing/2014/main" id="{23EA8742-66CE-6012-166B-CF928AD72E3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9" name="Text Placeholder 9">
            <a:extLst>
              <a:ext uri="{FF2B5EF4-FFF2-40B4-BE49-F238E27FC236}">
                <a16:creationId xmlns:a16="http://schemas.microsoft.com/office/drawing/2014/main" id="{1F1A19CF-B4B1-A8D9-F15F-71511B6E0980}"/>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Tree>
    <p:extLst>
      <p:ext uri="{BB962C8B-B14F-4D97-AF65-F5344CB8AC3E}">
        <p14:creationId xmlns:p14="http://schemas.microsoft.com/office/powerpoint/2010/main" val="371820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F6D8DB20-9B37-3C0E-C484-13F82F1BAED3}"/>
              </a:ext>
            </a:extLst>
          </p:cNvPr>
          <p:cNvGrpSpPr/>
          <p:nvPr userDrawn="1"/>
        </p:nvGrpSpPr>
        <p:grpSpPr>
          <a:xfrm>
            <a:off x="349423" y="6075013"/>
            <a:ext cx="2546326" cy="619130"/>
            <a:chOff x="551442" y="5926155"/>
            <a:chExt cx="2546326" cy="619130"/>
          </a:xfrm>
        </p:grpSpPr>
        <p:grpSp>
          <p:nvGrpSpPr>
            <p:cNvPr id="4" name="Graphic 6">
              <a:extLst>
                <a:ext uri="{FF2B5EF4-FFF2-40B4-BE49-F238E27FC236}">
                  <a16:creationId xmlns:a16="http://schemas.microsoft.com/office/drawing/2014/main" id="{99A47193-6F93-E58A-B9B6-0F0C4C3B4690}"/>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90F5E366-9572-331D-473D-E8C579ACEF22}"/>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3F61FD54-8FEC-37A5-836D-9AAB8A90FD25}"/>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F5D4E170-DAE7-D223-6182-62DFDEEAC854}"/>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190FF2C4-C3E1-B0A5-DAC1-AFC0185CB2E3}"/>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B430A801-E730-4896-A79B-168117826E19}"/>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240DC5CF-F247-BD55-08D9-AEAA1A187722}"/>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B5E8D806-A6AD-C435-6B36-DAA290965EE2}"/>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17788856-5B26-67A3-3AE8-119FA3FE82F7}"/>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42FFC79F-D56C-62D4-7641-949EAB7D2335}"/>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B1263CD8-5312-5969-3E62-626FBD2C6435}"/>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37B5B997-9739-99FE-D8CA-6FF86B753EC6}"/>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79D8EFAB-0790-60B6-3EC1-119E39E788E7}"/>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9A1B92A4-124F-ECC4-C41B-58DC78B126D6}"/>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FF72F645-E14B-2C78-91EA-F2C5B0768A16}"/>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7CC5D773-FF98-7297-8E9D-1A442B2F1A34}"/>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5" name="Graphic 6">
              <a:extLst>
                <a:ext uri="{FF2B5EF4-FFF2-40B4-BE49-F238E27FC236}">
                  <a16:creationId xmlns:a16="http://schemas.microsoft.com/office/drawing/2014/main" id="{37BA1D6A-B220-2669-B24F-F7F09D8B6C0E}"/>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E9C30AA1-3E1A-83B5-E035-886F393B8217}"/>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882CAA53-FA30-5FB4-CE6F-A8012D28EEB9}"/>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C6582C4E-29F4-A0D1-0F46-9E2359A1F547}"/>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A0259E5A-0912-F980-D29D-A15DC8FBD5A6}"/>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9A011B9D-D13B-32FC-573E-2B1B93D0371F}"/>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B4122E57-43B6-8D60-CDF2-50BAB937958D}"/>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7770C1C9-A0F8-977F-FF98-2D8A69498413}"/>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320FEB63-723E-6E60-4BF5-73A5AD3F1C46}"/>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5CD0342F-4BBA-5E57-ABB5-A4EAC1F86B13}"/>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1C6C1111-2329-7350-2DD8-32BB2D0B28D5}"/>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92869EF9-9A3F-2536-7A9C-6E45A7AD4D06}"/>
                </a:ext>
              </a:extLst>
            </p:cNvPr>
            <p:cNvGrpSpPr/>
            <p:nvPr/>
          </p:nvGrpSpPr>
          <p:grpSpPr>
            <a:xfrm>
              <a:off x="1689718" y="6018196"/>
              <a:ext cx="1408050" cy="206977"/>
              <a:chOff x="1689718" y="6018196"/>
              <a:chExt cx="1408050" cy="206977"/>
            </a:xfrm>
            <a:solidFill>
              <a:srgbClr val="000000"/>
            </a:solidFill>
          </p:grpSpPr>
          <p:sp>
            <p:nvSpPr>
              <p:cNvPr id="9" name="Freeform 50">
                <a:extLst>
                  <a:ext uri="{FF2B5EF4-FFF2-40B4-BE49-F238E27FC236}">
                    <a16:creationId xmlns:a16="http://schemas.microsoft.com/office/drawing/2014/main" id="{2B28BCF6-F361-B16A-E38B-36F47DDCA208}"/>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C7BE0B90-9118-40C7-5739-36B540CF2AB5}"/>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BE59B890-CD2D-1849-1E68-A454AF093929}"/>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ABFBBF36-126D-282C-814A-C3ED38C0326B}"/>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62609D02-2D16-2B51-2040-F189AE6EA0EA}"/>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0D235B1F-F809-A2AD-A5E1-114592F90DA5}"/>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D201E4F2-D3DD-A3FC-9088-7EC85A32A11D}"/>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30CD7373-875F-95C9-2433-280BF20A7455}"/>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BE72C271-7530-00EA-5FF2-8B3FB829235E}"/>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1F4F4C5B-8D2E-C22B-B8E5-AADD5FCC94E2}"/>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9E2FBA76-5003-39FF-808E-420ADF6B0DD9}"/>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F87C1D73-768C-BB13-AEE1-8D82851D3FE6}"/>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3D32A89C-1E03-6523-37A0-CD1D5CE085AF}"/>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51F42EDF-021C-4FA3-1746-5C3DA9A2A0F4}"/>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6" r:id="rId68"/>
    <p:sldLayoutId id="2147484687" r:id="rId69"/>
    <p:sldLayoutId id="2147484688" r:id="rId70"/>
    <p:sldLayoutId id="2147484689"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09https:/knowledge.exlibrisgroup.com/Primo/Product_Documentation/020Primo_VE/Primo_VE_(English)/040Search_Configurations/Natural_Language_Search_in_the_NDE_UI" TargetMode="External"/><Relationship Id="rId2" Type="http://schemas.openxmlformats.org/officeDocument/2006/relationships/hyperlink" Target="-%09https:/knowledge.exlibrisgroup.com/Primo/Product_Documentation/020Primo_VE/Primo_VE_(English)/015_Getting_Started_with_Primo_Research_Assistant" TargetMode="External"/><Relationship Id="rId1" Type="http://schemas.openxmlformats.org/officeDocument/2006/relationships/slideLayout" Target="../slideLayouts/slideLayout1.xml"/><Relationship Id="rId6" Type="http://schemas.openxmlformats.org/officeDocument/2006/relationships/hyperlink" Target="https://knowledge.exlibrisgroup.com/Primo/Product_Documentation/020Primo_VE/Primo_VE_(English)/Go_NDE/Overview_of_the_NDE_Interface_and_Configuration" TargetMode="External"/><Relationship Id="rId5" Type="http://schemas.openxmlformats.org/officeDocument/2006/relationships/hyperlink" Target="https://knowledge.exlibrisgroup.com/Primo/Product_Documentation/020Primo_VE/Primo_VE_(English)/Go_NDE/Overview_of_the_NDE_Interface_and_Configuration#General_Tab" TargetMode="External"/><Relationship Id="rId4" Type="http://schemas.openxmlformats.org/officeDocument/2006/relationships/hyperlink" Target="https://knowledge.exlibrisgroup.com/Primo/Release_Notes/002Primo_VE/2025/010Primo_VE_2025_Release_Notes?mon=202511BAS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2" Type="http://schemas.openxmlformats.org/officeDocument/2006/relationships/hyperlink" Target="https://developers.exlibrisgroup.com/blog/14-how-to-create-a-mixpanel-insights-report-of-ask-anything-natural-language-earch-queries-for-a-specified-time-period/"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14DF-A79B-6DAC-03B6-2A7D936E662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3FAFD27-4E72-02F3-4BE5-0257CE6CCA06}"/>
              </a:ext>
            </a:extLst>
          </p:cNvPr>
          <p:cNvSpPr>
            <a:spLocks noGrp="1"/>
          </p:cNvSpPr>
          <p:nvPr>
            <p:ph type="body" sz="quarter" idx="16"/>
          </p:nvPr>
        </p:nvSpPr>
        <p:spPr>
          <a:xfrm>
            <a:off x="301925" y="1682152"/>
            <a:ext cx="5865513" cy="1958196"/>
          </a:xfrm>
        </p:spPr>
        <p:txBody>
          <a:bodyPr/>
          <a:lstStyle/>
          <a:p>
            <a:pPr>
              <a:lnSpc>
                <a:spcPct val="100000"/>
              </a:lnSpc>
            </a:pPr>
            <a:r>
              <a:rPr lang="en-US"/>
              <a:t>”Ask </a:t>
            </a:r>
            <a:r>
              <a:rPr lang="en-US" dirty="0"/>
              <a:t>Anything” Natural language Search</a:t>
            </a:r>
          </a:p>
        </p:txBody>
      </p:sp>
      <p:sp>
        <p:nvSpPr>
          <p:cNvPr id="21" name="Text Placeholder 20">
            <a:extLst>
              <a:ext uri="{FF2B5EF4-FFF2-40B4-BE49-F238E27FC236}">
                <a16:creationId xmlns:a16="http://schemas.microsoft.com/office/drawing/2014/main" id="{369CD759-B328-7738-5035-DB8F3C22AAF8}"/>
              </a:ext>
            </a:extLst>
          </p:cNvPr>
          <p:cNvSpPr>
            <a:spLocks noGrp="1"/>
          </p:cNvSpPr>
          <p:nvPr>
            <p:ph type="body" sz="quarter" idx="17"/>
          </p:nvPr>
        </p:nvSpPr>
        <p:spPr/>
        <p:txBody>
          <a:bodyPr/>
          <a:lstStyle/>
          <a:p>
            <a:r>
              <a:rPr lang="en-US" dirty="0"/>
              <a:t>For Primo VE NDE</a:t>
            </a:r>
            <a:endParaRPr lang="en-IL" dirty="0"/>
          </a:p>
        </p:txBody>
      </p:sp>
      <p:sp>
        <p:nvSpPr>
          <p:cNvPr id="19" name="Text Placeholder 18">
            <a:extLst>
              <a:ext uri="{FF2B5EF4-FFF2-40B4-BE49-F238E27FC236}">
                <a16:creationId xmlns:a16="http://schemas.microsoft.com/office/drawing/2014/main" id="{91405F97-17CE-C786-AA55-F7E2713B6376}"/>
              </a:ext>
            </a:extLst>
          </p:cNvPr>
          <p:cNvSpPr>
            <a:spLocks noGrp="1"/>
          </p:cNvSpPr>
          <p:nvPr>
            <p:ph type="body" sz="quarter" idx="15"/>
          </p:nvPr>
        </p:nvSpPr>
        <p:spPr/>
        <p:txBody>
          <a:bodyPr vert="horz" lIns="0" tIns="0" rIns="0" bIns="0" rtlCol="0" anchor="t">
            <a:noAutofit/>
          </a:bodyPr>
          <a:lstStyle/>
          <a:p>
            <a:r>
              <a:rPr lang="en-IN" dirty="0"/>
              <a:t>Yoel Kortick | May 2026</a:t>
            </a:r>
          </a:p>
        </p:txBody>
      </p:sp>
    </p:spTree>
    <p:extLst>
      <p:ext uri="{BB962C8B-B14F-4D97-AF65-F5344CB8AC3E}">
        <p14:creationId xmlns:p14="http://schemas.microsoft.com/office/powerpoint/2010/main" val="421120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119C-D79D-1ED5-B84B-E6DCA1506DC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144BEBF-E59A-DBB3-505D-AC4DFE651D8B}"/>
              </a:ext>
            </a:extLst>
          </p:cNvPr>
          <p:cNvSpPr>
            <a:spLocks noGrp="1"/>
          </p:cNvSpPr>
          <p:nvPr>
            <p:ph type="title"/>
          </p:nvPr>
        </p:nvSpPr>
        <p:spPr/>
        <p:txBody>
          <a:bodyPr/>
          <a:lstStyle/>
          <a:p>
            <a:r>
              <a:rPr lang="en-US" dirty="0"/>
              <a:t>Enabling the Ask Anything Natural Language Search</a:t>
            </a:r>
            <a:endParaRPr lang="en-NL" dirty="0"/>
          </a:p>
        </p:txBody>
      </p:sp>
      <p:sp>
        <p:nvSpPr>
          <p:cNvPr id="9" name="Slide Number Placeholder 5">
            <a:extLst>
              <a:ext uri="{FF2B5EF4-FFF2-40B4-BE49-F238E27FC236}">
                <a16:creationId xmlns:a16="http://schemas.microsoft.com/office/drawing/2014/main" id="{678D4713-46BB-BE0D-A3E7-5EF23347F5C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11" name="Content Placeholder 10">
            <a:extLst>
              <a:ext uri="{FF2B5EF4-FFF2-40B4-BE49-F238E27FC236}">
                <a16:creationId xmlns:a16="http://schemas.microsoft.com/office/drawing/2014/main" id="{DBCC2859-0BB7-FE50-0657-7C9E6B039E0A}"/>
              </a:ext>
            </a:extLst>
          </p:cNvPr>
          <p:cNvSpPr>
            <a:spLocks noGrp="1"/>
          </p:cNvSpPr>
          <p:nvPr>
            <p:ph sz="quarter" idx="13"/>
          </p:nvPr>
        </p:nvSpPr>
        <p:spPr>
          <a:xfrm>
            <a:off x="370663" y="1131351"/>
            <a:ext cx="11335783" cy="768569"/>
          </a:xfrm>
        </p:spPr>
        <p:txBody>
          <a:bodyPr/>
          <a:lstStyle/>
          <a:p>
            <a:r>
              <a:rPr lang="en-US" sz="2000" dirty="0"/>
              <a:t>The “Enable Natural Search” checkbox enables the “Ask Anything Natural Language Search” and appears in the “General” tab when configuring the view</a:t>
            </a:r>
          </a:p>
          <a:p>
            <a:endParaRPr lang="en-US" sz="2000" b="1" dirty="0"/>
          </a:p>
          <a:p>
            <a:pPr marL="0" indent="0">
              <a:buNone/>
            </a:pPr>
            <a:endParaRPr lang="en-US" sz="2000" dirty="0"/>
          </a:p>
        </p:txBody>
      </p:sp>
      <p:pic>
        <p:nvPicPr>
          <p:cNvPr id="3" name="Picture 2">
            <a:extLst>
              <a:ext uri="{FF2B5EF4-FFF2-40B4-BE49-F238E27FC236}">
                <a16:creationId xmlns:a16="http://schemas.microsoft.com/office/drawing/2014/main" id="{128CEAB7-1F20-FAE3-8EDC-A90AD1AE3E18}"/>
              </a:ext>
            </a:extLst>
          </p:cNvPr>
          <p:cNvPicPr>
            <a:picLocks noChangeAspect="1"/>
          </p:cNvPicPr>
          <p:nvPr/>
        </p:nvPicPr>
        <p:blipFill>
          <a:blip r:embed="rId2"/>
          <a:stretch>
            <a:fillRect/>
          </a:stretch>
        </p:blipFill>
        <p:spPr>
          <a:xfrm>
            <a:off x="0" y="2229165"/>
            <a:ext cx="12192000" cy="2399669"/>
          </a:xfrm>
          <a:prstGeom prst="rect">
            <a:avLst/>
          </a:prstGeom>
          <a:ln>
            <a:solidFill>
              <a:schemeClr val="tx1"/>
            </a:solidFill>
          </a:ln>
        </p:spPr>
      </p:pic>
      <p:sp>
        <p:nvSpPr>
          <p:cNvPr id="4" name="Rectangle 3">
            <a:extLst>
              <a:ext uri="{FF2B5EF4-FFF2-40B4-BE49-F238E27FC236}">
                <a16:creationId xmlns:a16="http://schemas.microsoft.com/office/drawing/2014/main" id="{F15FC08A-552D-360C-F713-5E2A09B4FA63}"/>
              </a:ext>
            </a:extLst>
          </p:cNvPr>
          <p:cNvSpPr/>
          <p:nvPr/>
        </p:nvSpPr>
        <p:spPr>
          <a:xfrm>
            <a:off x="711200" y="4267200"/>
            <a:ext cx="1666240" cy="33115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062852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9A2C5-C484-FDF0-BCBE-3DF69AF305F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68AF4BF-117B-3170-E4B0-853AE509734B}"/>
              </a:ext>
            </a:extLst>
          </p:cNvPr>
          <p:cNvSpPr>
            <a:spLocks noGrp="1"/>
          </p:cNvSpPr>
          <p:nvPr>
            <p:ph type="body" sz="quarter" idx="16"/>
          </p:nvPr>
        </p:nvSpPr>
        <p:spPr/>
        <p:txBody>
          <a:bodyPr/>
          <a:lstStyle/>
          <a:p>
            <a:r>
              <a:rPr lang="en-US" sz="3600" dirty="0"/>
              <a:t>What happens when Natural Language Search is enabled</a:t>
            </a:r>
            <a:endParaRPr lang="en-NL" sz="3600" dirty="0"/>
          </a:p>
        </p:txBody>
      </p:sp>
      <p:pic>
        <p:nvPicPr>
          <p:cNvPr id="17" name="Graphic 16">
            <a:extLst>
              <a:ext uri="{FF2B5EF4-FFF2-40B4-BE49-F238E27FC236}">
                <a16:creationId xmlns:a16="http://schemas.microsoft.com/office/drawing/2014/main" id="{FCCBA8F3-5019-F3DE-43CF-1E7BBF2FB1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670647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5721-3E9D-24AF-2189-CE440E50B2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B16B15C-A211-1883-2C2E-25C3EE990B90}"/>
              </a:ext>
            </a:extLst>
          </p:cNvPr>
          <p:cNvSpPr>
            <a:spLocks noGrp="1"/>
          </p:cNvSpPr>
          <p:nvPr>
            <p:ph type="title"/>
          </p:nvPr>
        </p:nvSpPr>
        <p:spPr/>
        <p:txBody>
          <a:bodyPr/>
          <a:lstStyle/>
          <a:p>
            <a:r>
              <a:rPr lang="en-US" dirty="0"/>
              <a:t>What happens when Natural Language Search is enabled</a:t>
            </a:r>
            <a:endParaRPr lang="en-NL" dirty="0"/>
          </a:p>
        </p:txBody>
      </p:sp>
      <p:sp>
        <p:nvSpPr>
          <p:cNvPr id="9" name="Slide Number Placeholder 5">
            <a:extLst>
              <a:ext uri="{FF2B5EF4-FFF2-40B4-BE49-F238E27FC236}">
                <a16:creationId xmlns:a16="http://schemas.microsoft.com/office/drawing/2014/main" id="{F0000D92-1F37-CFDB-6B3B-3A8D0FCE9B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11" name="Content Placeholder 10">
            <a:extLst>
              <a:ext uri="{FF2B5EF4-FFF2-40B4-BE49-F238E27FC236}">
                <a16:creationId xmlns:a16="http://schemas.microsoft.com/office/drawing/2014/main" id="{36232A1F-BEE4-99D5-16F0-C8FBFD6F5D3C}"/>
              </a:ext>
            </a:extLst>
          </p:cNvPr>
          <p:cNvSpPr>
            <a:spLocks noGrp="1"/>
          </p:cNvSpPr>
          <p:nvPr>
            <p:ph sz="quarter" idx="13"/>
          </p:nvPr>
        </p:nvSpPr>
        <p:spPr>
          <a:xfrm>
            <a:off x="370663" y="1131352"/>
            <a:ext cx="11335783" cy="494248"/>
          </a:xfrm>
        </p:spPr>
        <p:txBody>
          <a:bodyPr/>
          <a:lstStyle/>
          <a:p>
            <a:r>
              <a:rPr lang="en-US" dirty="0"/>
              <a:t>When Natural Language Search is enabled, an “Ask Anything” button appears beside the Search box. </a:t>
            </a:r>
          </a:p>
        </p:txBody>
      </p:sp>
      <p:pic>
        <p:nvPicPr>
          <p:cNvPr id="6" name="Picture 5">
            <a:extLst>
              <a:ext uri="{FF2B5EF4-FFF2-40B4-BE49-F238E27FC236}">
                <a16:creationId xmlns:a16="http://schemas.microsoft.com/office/drawing/2014/main" id="{97212F8B-A4FB-64B6-71B4-AEF6593FC488}"/>
              </a:ext>
            </a:extLst>
          </p:cNvPr>
          <p:cNvPicPr>
            <a:picLocks noChangeAspect="1"/>
          </p:cNvPicPr>
          <p:nvPr/>
        </p:nvPicPr>
        <p:blipFill>
          <a:blip r:embed="rId2"/>
          <a:stretch>
            <a:fillRect/>
          </a:stretch>
        </p:blipFill>
        <p:spPr>
          <a:xfrm>
            <a:off x="1033593" y="1733059"/>
            <a:ext cx="10009922" cy="4507835"/>
          </a:xfrm>
          <a:prstGeom prst="rect">
            <a:avLst/>
          </a:prstGeom>
          <a:ln>
            <a:solidFill>
              <a:schemeClr val="tx1"/>
            </a:solidFill>
          </a:ln>
        </p:spPr>
      </p:pic>
      <p:sp>
        <p:nvSpPr>
          <p:cNvPr id="8" name="Rectangle 7">
            <a:extLst>
              <a:ext uri="{FF2B5EF4-FFF2-40B4-BE49-F238E27FC236}">
                <a16:creationId xmlns:a16="http://schemas.microsoft.com/office/drawing/2014/main" id="{D0EDB7C4-D05C-CD7B-E058-930F7FCC4FB8}"/>
              </a:ext>
            </a:extLst>
          </p:cNvPr>
          <p:cNvSpPr/>
          <p:nvPr/>
        </p:nvSpPr>
        <p:spPr>
          <a:xfrm>
            <a:off x="8902262" y="3429000"/>
            <a:ext cx="756745" cy="38625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4" name="Straight Arrow Connector 13">
            <a:extLst>
              <a:ext uri="{FF2B5EF4-FFF2-40B4-BE49-F238E27FC236}">
                <a16:creationId xmlns:a16="http://schemas.microsoft.com/office/drawing/2014/main" id="{4E36602F-009C-7948-8C9E-25225F113688}"/>
              </a:ext>
            </a:extLst>
          </p:cNvPr>
          <p:cNvCxnSpPr/>
          <p:nvPr/>
        </p:nvCxnSpPr>
        <p:spPr>
          <a:xfrm flipH="1">
            <a:off x="9375228" y="2564524"/>
            <a:ext cx="367862" cy="7672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253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5D7A4-D2F7-1821-866E-65098486BD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BB54FE-DC10-09BD-2E20-94B0158AB1F8}"/>
              </a:ext>
            </a:extLst>
          </p:cNvPr>
          <p:cNvPicPr>
            <a:picLocks noChangeAspect="1"/>
          </p:cNvPicPr>
          <p:nvPr/>
        </p:nvPicPr>
        <p:blipFill>
          <a:blip r:embed="rId2"/>
          <a:stretch>
            <a:fillRect/>
          </a:stretch>
        </p:blipFill>
        <p:spPr>
          <a:xfrm>
            <a:off x="0" y="1805207"/>
            <a:ext cx="12192000" cy="4363538"/>
          </a:xfrm>
          <a:prstGeom prst="rect">
            <a:avLst/>
          </a:prstGeom>
          <a:ln>
            <a:solidFill>
              <a:schemeClr val="tx1"/>
            </a:solidFill>
          </a:ln>
        </p:spPr>
      </p:pic>
      <p:sp>
        <p:nvSpPr>
          <p:cNvPr id="10" name="Title 9">
            <a:extLst>
              <a:ext uri="{FF2B5EF4-FFF2-40B4-BE49-F238E27FC236}">
                <a16:creationId xmlns:a16="http://schemas.microsoft.com/office/drawing/2014/main" id="{CACB1CDF-D4E2-7431-D0E0-44D4FECF192E}"/>
              </a:ext>
            </a:extLst>
          </p:cNvPr>
          <p:cNvSpPr>
            <a:spLocks noGrp="1"/>
          </p:cNvSpPr>
          <p:nvPr>
            <p:ph type="title"/>
          </p:nvPr>
        </p:nvSpPr>
        <p:spPr/>
        <p:txBody>
          <a:bodyPr/>
          <a:lstStyle/>
          <a:p>
            <a:r>
              <a:rPr lang="en-US" dirty="0"/>
              <a:t>What happens when Natural Language Search is enabled</a:t>
            </a:r>
            <a:endParaRPr lang="en-NL" dirty="0"/>
          </a:p>
        </p:txBody>
      </p:sp>
      <p:sp>
        <p:nvSpPr>
          <p:cNvPr id="9" name="Slide Number Placeholder 5">
            <a:extLst>
              <a:ext uri="{FF2B5EF4-FFF2-40B4-BE49-F238E27FC236}">
                <a16:creationId xmlns:a16="http://schemas.microsoft.com/office/drawing/2014/main" id="{6696F4FF-569E-1550-DEA7-DCD21BB7D7B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11" name="Content Placeholder 10">
            <a:extLst>
              <a:ext uri="{FF2B5EF4-FFF2-40B4-BE49-F238E27FC236}">
                <a16:creationId xmlns:a16="http://schemas.microsoft.com/office/drawing/2014/main" id="{0C816BC1-901C-AD59-BD18-442E93FFE169}"/>
              </a:ext>
            </a:extLst>
          </p:cNvPr>
          <p:cNvSpPr>
            <a:spLocks noGrp="1"/>
          </p:cNvSpPr>
          <p:nvPr>
            <p:ph sz="quarter" idx="13"/>
          </p:nvPr>
        </p:nvSpPr>
        <p:spPr>
          <a:xfrm>
            <a:off x="370663" y="1131352"/>
            <a:ext cx="11335783" cy="494248"/>
          </a:xfrm>
        </p:spPr>
        <p:txBody>
          <a:bodyPr/>
          <a:lstStyle/>
          <a:p>
            <a:r>
              <a:rPr lang="en-US" dirty="0"/>
              <a:t>When the user selects the button, the “Ask Anything” page opens. </a:t>
            </a:r>
          </a:p>
        </p:txBody>
      </p:sp>
      <p:sp>
        <p:nvSpPr>
          <p:cNvPr id="8" name="Rectangle 7">
            <a:extLst>
              <a:ext uri="{FF2B5EF4-FFF2-40B4-BE49-F238E27FC236}">
                <a16:creationId xmlns:a16="http://schemas.microsoft.com/office/drawing/2014/main" id="{BFE8222D-2FD5-1307-BBE7-17E177780E7B}"/>
              </a:ext>
            </a:extLst>
          </p:cNvPr>
          <p:cNvSpPr/>
          <p:nvPr/>
        </p:nvSpPr>
        <p:spPr>
          <a:xfrm>
            <a:off x="5959366" y="1805207"/>
            <a:ext cx="6232634" cy="436353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9632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D6E3-782F-51A2-9784-4BE6CC31EF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DD0A57B-688A-3318-C01A-28437DE2CF7D}"/>
              </a:ext>
            </a:extLst>
          </p:cNvPr>
          <p:cNvSpPr>
            <a:spLocks noGrp="1"/>
          </p:cNvSpPr>
          <p:nvPr>
            <p:ph type="body" sz="quarter" idx="16"/>
          </p:nvPr>
        </p:nvSpPr>
        <p:spPr/>
        <p:txBody>
          <a:bodyPr/>
          <a:lstStyle/>
          <a:p>
            <a:r>
              <a:rPr lang="en-US" sz="3600" dirty="0"/>
              <a:t>Ask Anything Natural Language Search -  Example 1</a:t>
            </a:r>
            <a:endParaRPr lang="en-NL" sz="3600" dirty="0"/>
          </a:p>
        </p:txBody>
      </p:sp>
      <p:pic>
        <p:nvPicPr>
          <p:cNvPr id="17" name="Graphic 16">
            <a:extLst>
              <a:ext uri="{FF2B5EF4-FFF2-40B4-BE49-F238E27FC236}">
                <a16:creationId xmlns:a16="http://schemas.microsoft.com/office/drawing/2014/main" id="{BC24D32F-AFDD-7B84-E627-23EDB21F3B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234731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B4BA-849C-2354-F7D1-9DAD57D921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C6C623F-21A1-7E61-9324-DBD39AF470E8}"/>
              </a:ext>
            </a:extLst>
          </p:cNvPr>
          <p:cNvSpPr>
            <a:spLocks noGrp="1"/>
          </p:cNvSpPr>
          <p:nvPr>
            <p:ph type="title"/>
          </p:nvPr>
        </p:nvSpPr>
        <p:spPr/>
        <p:txBody>
          <a:bodyPr/>
          <a:lstStyle/>
          <a:p>
            <a:r>
              <a:rPr lang="en-US" dirty="0"/>
              <a:t>Ask Anything Natural Language Search - Example 1</a:t>
            </a:r>
            <a:endParaRPr lang="en-NL" dirty="0"/>
          </a:p>
        </p:txBody>
      </p:sp>
      <p:sp>
        <p:nvSpPr>
          <p:cNvPr id="9" name="Slide Number Placeholder 5">
            <a:extLst>
              <a:ext uri="{FF2B5EF4-FFF2-40B4-BE49-F238E27FC236}">
                <a16:creationId xmlns:a16="http://schemas.microsoft.com/office/drawing/2014/main" id="{7E1F841E-A2FA-3081-23A5-1CEEC3004BA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a:p>
        </p:txBody>
      </p:sp>
      <p:sp>
        <p:nvSpPr>
          <p:cNvPr id="11" name="Content Placeholder 10">
            <a:extLst>
              <a:ext uri="{FF2B5EF4-FFF2-40B4-BE49-F238E27FC236}">
                <a16:creationId xmlns:a16="http://schemas.microsoft.com/office/drawing/2014/main" id="{FEC25F0B-8CE3-14C2-CF26-03819F64B265}"/>
              </a:ext>
            </a:extLst>
          </p:cNvPr>
          <p:cNvSpPr>
            <a:spLocks noGrp="1"/>
          </p:cNvSpPr>
          <p:nvPr>
            <p:ph sz="quarter" idx="13"/>
          </p:nvPr>
        </p:nvSpPr>
        <p:spPr>
          <a:xfrm>
            <a:off x="370663" y="1131352"/>
            <a:ext cx="11335783" cy="494248"/>
          </a:xfrm>
        </p:spPr>
        <p:txBody>
          <a:bodyPr/>
          <a:lstStyle/>
          <a:p>
            <a:r>
              <a:rPr lang="en-US" dirty="0"/>
              <a:t>The Primo end user will click ”Ask Anything”</a:t>
            </a:r>
          </a:p>
        </p:txBody>
      </p:sp>
      <p:pic>
        <p:nvPicPr>
          <p:cNvPr id="3" name="Picture 2">
            <a:extLst>
              <a:ext uri="{FF2B5EF4-FFF2-40B4-BE49-F238E27FC236}">
                <a16:creationId xmlns:a16="http://schemas.microsoft.com/office/drawing/2014/main" id="{EB1E379C-22E9-FC3E-C69E-5240B05D2747}"/>
              </a:ext>
            </a:extLst>
          </p:cNvPr>
          <p:cNvPicPr>
            <a:picLocks noChangeAspect="1"/>
          </p:cNvPicPr>
          <p:nvPr/>
        </p:nvPicPr>
        <p:blipFill>
          <a:blip r:embed="rId2"/>
          <a:stretch>
            <a:fillRect/>
          </a:stretch>
        </p:blipFill>
        <p:spPr>
          <a:xfrm>
            <a:off x="1033593" y="1733059"/>
            <a:ext cx="10009922" cy="4507835"/>
          </a:xfrm>
          <a:prstGeom prst="rect">
            <a:avLst/>
          </a:prstGeom>
          <a:ln>
            <a:solidFill>
              <a:schemeClr val="tx1"/>
            </a:solidFill>
          </a:ln>
        </p:spPr>
      </p:pic>
      <p:sp>
        <p:nvSpPr>
          <p:cNvPr id="4" name="Rectangle 3">
            <a:extLst>
              <a:ext uri="{FF2B5EF4-FFF2-40B4-BE49-F238E27FC236}">
                <a16:creationId xmlns:a16="http://schemas.microsoft.com/office/drawing/2014/main" id="{8595339B-ED79-D72F-29B7-8145F0DAF29B}"/>
              </a:ext>
            </a:extLst>
          </p:cNvPr>
          <p:cNvSpPr/>
          <p:nvPr/>
        </p:nvSpPr>
        <p:spPr>
          <a:xfrm>
            <a:off x="8902262" y="3429000"/>
            <a:ext cx="756745" cy="38625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5" name="Straight Arrow Connector 4">
            <a:extLst>
              <a:ext uri="{FF2B5EF4-FFF2-40B4-BE49-F238E27FC236}">
                <a16:creationId xmlns:a16="http://schemas.microsoft.com/office/drawing/2014/main" id="{18EFD4F6-EA47-BAB0-DAE6-E104EF404907}"/>
              </a:ext>
            </a:extLst>
          </p:cNvPr>
          <p:cNvCxnSpPr/>
          <p:nvPr/>
        </p:nvCxnSpPr>
        <p:spPr>
          <a:xfrm flipH="1">
            <a:off x="9375228" y="2564524"/>
            <a:ext cx="367862" cy="7672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079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CC3A5-B11E-4714-68B7-AC8A2D92B0A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72FE824-4BFC-322A-3BC8-15CF52CDDD5F}"/>
              </a:ext>
            </a:extLst>
          </p:cNvPr>
          <p:cNvSpPr>
            <a:spLocks noGrp="1"/>
          </p:cNvSpPr>
          <p:nvPr>
            <p:ph type="title"/>
          </p:nvPr>
        </p:nvSpPr>
        <p:spPr/>
        <p:txBody>
          <a:bodyPr/>
          <a:lstStyle/>
          <a:p>
            <a:r>
              <a:rPr lang="en-US" dirty="0"/>
              <a:t>Ask Anything Natural Language Search - Example 1</a:t>
            </a:r>
            <a:endParaRPr lang="en-NL" dirty="0"/>
          </a:p>
        </p:txBody>
      </p:sp>
      <p:sp>
        <p:nvSpPr>
          <p:cNvPr id="9" name="Slide Number Placeholder 5">
            <a:extLst>
              <a:ext uri="{FF2B5EF4-FFF2-40B4-BE49-F238E27FC236}">
                <a16:creationId xmlns:a16="http://schemas.microsoft.com/office/drawing/2014/main" id="{EC86B394-337B-7CE7-EE44-CD0C5A37B6D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a:p>
        </p:txBody>
      </p:sp>
      <p:sp>
        <p:nvSpPr>
          <p:cNvPr id="11" name="Content Placeholder 10">
            <a:extLst>
              <a:ext uri="{FF2B5EF4-FFF2-40B4-BE49-F238E27FC236}">
                <a16:creationId xmlns:a16="http://schemas.microsoft.com/office/drawing/2014/main" id="{0AFA9912-7D2A-86CB-6C4E-025F0FD4F5BE}"/>
              </a:ext>
            </a:extLst>
          </p:cNvPr>
          <p:cNvSpPr>
            <a:spLocks noGrp="1"/>
          </p:cNvSpPr>
          <p:nvPr>
            <p:ph sz="quarter" idx="13"/>
          </p:nvPr>
        </p:nvSpPr>
        <p:spPr>
          <a:xfrm>
            <a:off x="370663" y="1131352"/>
            <a:ext cx="11335783" cy="524728"/>
          </a:xfrm>
        </p:spPr>
        <p:txBody>
          <a:bodyPr/>
          <a:lstStyle/>
          <a:p>
            <a:r>
              <a:rPr lang="en-US" dirty="0"/>
              <a:t>The user selects a scope, enters a query, and initiates the search.</a:t>
            </a:r>
          </a:p>
        </p:txBody>
      </p:sp>
      <p:sp>
        <p:nvSpPr>
          <p:cNvPr id="5" name="Rectangle 4">
            <a:extLst>
              <a:ext uri="{FF2B5EF4-FFF2-40B4-BE49-F238E27FC236}">
                <a16:creationId xmlns:a16="http://schemas.microsoft.com/office/drawing/2014/main" id="{F981388D-4DF0-7E27-C649-4E20CA5FBA17}"/>
              </a:ext>
            </a:extLst>
          </p:cNvPr>
          <p:cNvSpPr/>
          <p:nvPr/>
        </p:nvSpPr>
        <p:spPr>
          <a:xfrm>
            <a:off x="3954693" y="2237637"/>
            <a:ext cx="1605279" cy="6106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4" name="Picture 3">
            <a:extLst>
              <a:ext uri="{FF2B5EF4-FFF2-40B4-BE49-F238E27FC236}">
                <a16:creationId xmlns:a16="http://schemas.microsoft.com/office/drawing/2014/main" id="{3DC8CA08-0895-9C90-F3C5-12F8D0AA2F31}"/>
              </a:ext>
            </a:extLst>
          </p:cNvPr>
          <p:cNvPicPr>
            <a:picLocks noChangeAspect="1"/>
          </p:cNvPicPr>
          <p:nvPr/>
        </p:nvPicPr>
        <p:blipFill>
          <a:blip r:embed="rId2"/>
          <a:stretch>
            <a:fillRect/>
          </a:stretch>
        </p:blipFill>
        <p:spPr>
          <a:xfrm>
            <a:off x="3797537" y="1656080"/>
            <a:ext cx="4482034" cy="4916158"/>
          </a:xfrm>
          <a:prstGeom prst="rect">
            <a:avLst/>
          </a:prstGeom>
          <a:ln>
            <a:solidFill>
              <a:schemeClr val="tx1"/>
            </a:solidFill>
          </a:ln>
        </p:spPr>
      </p:pic>
      <p:sp>
        <p:nvSpPr>
          <p:cNvPr id="7" name="TextBox 6">
            <a:extLst>
              <a:ext uri="{FF2B5EF4-FFF2-40B4-BE49-F238E27FC236}">
                <a16:creationId xmlns:a16="http://schemas.microsoft.com/office/drawing/2014/main" id="{D1C2F53D-C387-4D6C-0BAD-B5ED233963AB}"/>
              </a:ext>
            </a:extLst>
          </p:cNvPr>
          <p:cNvSpPr txBox="1"/>
          <p:nvPr/>
        </p:nvSpPr>
        <p:spPr>
          <a:xfrm>
            <a:off x="1072055" y="2144111"/>
            <a:ext cx="1692166" cy="367862"/>
          </a:xfrm>
          <a:prstGeom prst="rect">
            <a:avLst/>
          </a:prstGeom>
          <a:solidFill>
            <a:srgbClr val="FFFF00"/>
          </a:solidFill>
          <a:ln>
            <a:solidFill>
              <a:schemeClr val="tx1"/>
            </a:solidFill>
          </a:ln>
        </p:spPr>
        <p:txBody>
          <a:bodyPr wrap="square" rtlCol="0">
            <a:noAutofit/>
          </a:bodyPr>
          <a:lstStyle/>
          <a:p>
            <a:pPr algn="l"/>
            <a:r>
              <a:rPr lang="en-US" sz="1400" dirty="0"/>
              <a:t>1. Selects a scope</a:t>
            </a:r>
          </a:p>
        </p:txBody>
      </p:sp>
      <p:sp>
        <p:nvSpPr>
          <p:cNvPr id="8" name="TextBox 7">
            <a:extLst>
              <a:ext uri="{FF2B5EF4-FFF2-40B4-BE49-F238E27FC236}">
                <a16:creationId xmlns:a16="http://schemas.microsoft.com/office/drawing/2014/main" id="{5D7E018A-94A3-60BD-AC0A-89A0622528A9}"/>
              </a:ext>
            </a:extLst>
          </p:cNvPr>
          <p:cNvSpPr txBox="1"/>
          <p:nvPr/>
        </p:nvSpPr>
        <p:spPr>
          <a:xfrm>
            <a:off x="1072055" y="3152402"/>
            <a:ext cx="1692166" cy="367862"/>
          </a:xfrm>
          <a:prstGeom prst="rect">
            <a:avLst/>
          </a:prstGeom>
          <a:solidFill>
            <a:srgbClr val="FFFF00"/>
          </a:solidFill>
          <a:ln>
            <a:solidFill>
              <a:schemeClr val="tx1"/>
            </a:solidFill>
          </a:ln>
        </p:spPr>
        <p:txBody>
          <a:bodyPr wrap="square" rtlCol="0">
            <a:noAutofit/>
          </a:bodyPr>
          <a:lstStyle/>
          <a:p>
            <a:pPr algn="l"/>
            <a:r>
              <a:rPr lang="en-US" sz="1400" dirty="0"/>
              <a:t>2. Enters a query</a:t>
            </a:r>
          </a:p>
        </p:txBody>
      </p:sp>
      <p:sp>
        <p:nvSpPr>
          <p:cNvPr id="12" name="TextBox 11">
            <a:extLst>
              <a:ext uri="{FF2B5EF4-FFF2-40B4-BE49-F238E27FC236}">
                <a16:creationId xmlns:a16="http://schemas.microsoft.com/office/drawing/2014/main" id="{E8083F05-A80B-A3B8-3F9B-5DF5D5FCC838}"/>
              </a:ext>
            </a:extLst>
          </p:cNvPr>
          <p:cNvSpPr txBox="1"/>
          <p:nvPr/>
        </p:nvSpPr>
        <p:spPr>
          <a:xfrm>
            <a:off x="9080938" y="5329883"/>
            <a:ext cx="1933903" cy="293151"/>
          </a:xfrm>
          <a:prstGeom prst="rect">
            <a:avLst/>
          </a:prstGeom>
          <a:solidFill>
            <a:srgbClr val="FFFF00"/>
          </a:solidFill>
          <a:ln>
            <a:solidFill>
              <a:schemeClr val="tx1"/>
            </a:solidFill>
          </a:ln>
        </p:spPr>
        <p:txBody>
          <a:bodyPr wrap="square" rtlCol="0">
            <a:noAutofit/>
          </a:bodyPr>
          <a:lstStyle/>
          <a:p>
            <a:r>
              <a:rPr lang="en-US" sz="1400" dirty="0"/>
              <a:t>3. Initiates the search</a:t>
            </a:r>
          </a:p>
        </p:txBody>
      </p:sp>
      <p:cxnSp>
        <p:nvCxnSpPr>
          <p:cNvPr id="14" name="Straight Arrow Connector 13">
            <a:extLst>
              <a:ext uri="{FF2B5EF4-FFF2-40B4-BE49-F238E27FC236}">
                <a16:creationId xmlns:a16="http://schemas.microsoft.com/office/drawing/2014/main" id="{B41ED1E7-28EB-6A34-9CA8-6BDF03009DFD}"/>
              </a:ext>
            </a:extLst>
          </p:cNvPr>
          <p:cNvCxnSpPr>
            <a:stCxn id="7" idx="3"/>
          </p:cNvCxnSpPr>
          <p:nvPr/>
        </p:nvCxnSpPr>
        <p:spPr>
          <a:xfrm>
            <a:off x="2764221" y="2328042"/>
            <a:ext cx="1033316" cy="268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1F5156B-BD94-D55F-CDF0-75CE2183B486}"/>
              </a:ext>
            </a:extLst>
          </p:cNvPr>
          <p:cNvCxnSpPr>
            <a:stCxn id="8" idx="3"/>
          </p:cNvCxnSpPr>
          <p:nvPr/>
        </p:nvCxnSpPr>
        <p:spPr>
          <a:xfrm flipV="1">
            <a:off x="2764221" y="3244367"/>
            <a:ext cx="1190472" cy="91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EB502A4-682B-04BE-919B-7C5B248C49EA}"/>
              </a:ext>
            </a:extLst>
          </p:cNvPr>
          <p:cNvCxnSpPr>
            <a:cxnSpLocks/>
          </p:cNvCxnSpPr>
          <p:nvPr/>
        </p:nvCxnSpPr>
        <p:spPr>
          <a:xfrm flipH="1">
            <a:off x="8085019" y="5623034"/>
            <a:ext cx="995919" cy="5150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44EB1E-D7E1-DC6C-E830-ECD5EEE29F8E}"/>
              </a:ext>
            </a:extLst>
          </p:cNvPr>
          <p:cNvSpPr txBox="1"/>
          <p:nvPr/>
        </p:nvSpPr>
        <p:spPr>
          <a:xfrm>
            <a:off x="8369860" y="2237637"/>
            <a:ext cx="3111143" cy="805061"/>
          </a:xfrm>
          <a:prstGeom prst="rect">
            <a:avLst/>
          </a:prstGeom>
          <a:solidFill>
            <a:srgbClr val="FFFF00"/>
          </a:solidFill>
          <a:ln>
            <a:solidFill>
              <a:schemeClr val="tx1"/>
            </a:solidFill>
          </a:ln>
        </p:spPr>
        <p:txBody>
          <a:bodyPr wrap="square" rtlCol="0">
            <a:noAutofit/>
          </a:bodyPr>
          <a:lstStyle/>
          <a:p>
            <a:pPr algn="l"/>
            <a:r>
              <a:rPr lang="en-US" sz="1400" dirty="0"/>
              <a:t>Here the user searches for “What books are there by or about Gloria Steinem or Sheryl Sandberg”</a:t>
            </a:r>
          </a:p>
        </p:txBody>
      </p:sp>
    </p:spTree>
    <p:extLst>
      <p:ext uri="{BB962C8B-B14F-4D97-AF65-F5344CB8AC3E}">
        <p14:creationId xmlns:p14="http://schemas.microsoft.com/office/powerpoint/2010/main" val="584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3BEC-AB7F-9D1C-3A8A-C2B271D1FBE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9D90246-3E90-BB48-983C-DF0F040976F9}"/>
              </a:ext>
            </a:extLst>
          </p:cNvPr>
          <p:cNvSpPr>
            <a:spLocks noGrp="1"/>
          </p:cNvSpPr>
          <p:nvPr>
            <p:ph type="title"/>
          </p:nvPr>
        </p:nvSpPr>
        <p:spPr/>
        <p:txBody>
          <a:bodyPr/>
          <a:lstStyle/>
          <a:p>
            <a:r>
              <a:rPr lang="en-US" dirty="0"/>
              <a:t>Ask Anything Natural Language Search - Example 1</a:t>
            </a:r>
            <a:endParaRPr lang="en-NL" dirty="0"/>
          </a:p>
        </p:txBody>
      </p:sp>
      <p:sp>
        <p:nvSpPr>
          <p:cNvPr id="9" name="Slide Number Placeholder 5">
            <a:extLst>
              <a:ext uri="{FF2B5EF4-FFF2-40B4-BE49-F238E27FC236}">
                <a16:creationId xmlns:a16="http://schemas.microsoft.com/office/drawing/2014/main" id="{EEF80871-4573-5CDB-BCDA-6218161EB75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11" name="Content Placeholder 10">
            <a:extLst>
              <a:ext uri="{FF2B5EF4-FFF2-40B4-BE49-F238E27FC236}">
                <a16:creationId xmlns:a16="http://schemas.microsoft.com/office/drawing/2014/main" id="{95D67ED5-28B3-572E-B1E6-4FF29470FE25}"/>
              </a:ext>
            </a:extLst>
          </p:cNvPr>
          <p:cNvSpPr>
            <a:spLocks noGrp="1"/>
          </p:cNvSpPr>
          <p:nvPr>
            <p:ph sz="quarter" idx="13"/>
          </p:nvPr>
        </p:nvSpPr>
        <p:spPr>
          <a:xfrm>
            <a:off x="370663" y="1131352"/>
            <a:ext cx="11335783" cy="748248"/>
          </a:xfrm>
        </p:spPr>
        <p:txBody>
          <a:bodyPr/>
          <a:lstStyle/>
          <a:p>
            <a:r>
              <a:rPr lang="en-US" dirty="0"/>
              <a:t>The query is converted into the form recognized by the search engine, and the brief results open. </a:t>
            </a:r>
          </a:p>
          <a:p>
            <a:r>
              <a:rPr lang="en-US" dirty="0"/>
              <a:t>A bar above the results shows the search query and provides editing options.</a:t>
            </a:r>
            <a:endParaRPr lang="en-US" sz="1800" dirty="0"/>
          </a:p>
        </p:txBody>
      </p:sp>
      <p:pic>
        <p:nvPicPr>
          <p:cNvPr id="17" name="Picture 16">
            <a:extLst>
              <a:ext uri="{FF2B5EF4-FFF2-40B4-BE49-F238E27FC236}">
                <a16:creationId xmlns:a16="http://schemas.microsoft.com/office/drawing/2014/main" id="{441D32F9-D3F9-0FE3-5FB3-C72A5CC5FAED}"/>
              </a:ext>
            </a:extLst>
          </p:cNvPr>
          <p:cNvPicPr>
            <a:picLocks noChangeAspect="1"/>
          </p:cNvPicPr>
          <p:nvPr/>
        </p:nvPicPr>
        <p:blipFill>
          <a:blip r:embed="rId2"/>
          <a:stretch>
            <a:fillRect/>
          </a:stretch>
        </p:blipFill>
        <p:spPr>
          <a:xfrm>
            <a:off x="1564640" y="1984857"/>
            <a:ext cx="9062720" cy="4579396"/>
          </a:xfrm>
          <a:prstGeom prst="rect">
            <a:avLst/>
          </a:prstGeom>
          <a:ln>
            <a:solidFill>
              <a:schemeClr val="tx1"/>
            </a:solidFill>
          </a:ln>
        </p:spPr>
      </p:pic>
      <p:sp>
        <p:nvSpPr>
          <p:cNvPr id="18" name="Rectangle 17">
            <a:extLst>
              <a:ext uri="{FF2B5EF4-FFF2-40B4-BE49-F238E27FC236}">
                <a16:creationId xmlns:a16="http://schemas.microsoft.com/office/drawing/2014/main" id="{E1EE7703-A477-F888-D2FC-5D9C1F67EEFD}"/>
              </a:ext>
            </a:extLst>
          </p:cNvPr>
          <p:cNvSpPr/>
          <p:nvPr/>
        </p:nvSpPr>
        <p:spPr>
          <a:xfrm>
            <a:off x="2367280" y="3429000"/>
            <a:ext cx="396240" cy="259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920F72FC-1FE3-4429-9424-FCB60F4FFB10}"/>
              </a:ext>
            </a:extLst>
          </p:cNvPr>
          <p:cNvSpPr/>
          <p:nvPr/>
        </p:nvSpPr>
        <p:spPr>
          <a:xfrm>
            <a:off x="2367280" y="5080000"/>
            <a:ext cx="396240" cy="259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0" name="TextBox 19">
            <a:extLst>
              <a:ext uri="{FF2B5EF4-FFF2-40B4-BE49-F238E27FC236}">
                <a16:creationId xmlns:a16="http://schemas.microsoft.com/office/drawing/2014/main" id="{7CD9C8A2-918A-8D94-4E6E-1E7750D76FF6}"/>
              </a:ext>
            </a:extLst>
          </p:cNvPr>
          <p:cNvSpPr txBox="1"/>
          <p:nvPr/>
        </p:nvSpPr>
        <p:spPr>
          <a:xfrm>
            <a:off x="162560" y="3921760"/>
            <a:ext cx="1402080" cy="487680"/>
          </a:xfrm>
          <a:prstGeom prst="rect">
            <a:avLst/>
          </a:prstGeom>
          <a:solidFill>
            <a:srgbClr val="FFFF00"/>
          </a:solidFill>
          <a:ln>
            <a:solidFill>
              <a:schemeClr val="accent2"/>
            </a:solidFill>
          </a:ln>
        </p:spPr>
        <p:txBody>
          <a:bodyPr wrap="square" rtlCol="0">
            <a:noAutofit/>
          </a:bodyPr>
          <a:lstStyle/>
          <a:p>
            <a:pPr algn="l"/>
            <a:r>
              <a:rPr lang="en-US" sz="1400" dirty="0"/>
              <a:t>Results are all books</a:t>
            </a:r>
          </a:p>
        </p:txBody>
      </p:sp>
      <p:sp>
        <p:nvSpPr>
          <p:cNvPr id="21" name="Rectangle 20">
            <a:extLst>
              <a:ext uri="{FF2B5EF4-FFF2-40B4-BE49-F238E27FC236}">
                <a16:creationId xmlns:a16="http://schemas.microsoft.com/office/drawing/2014/main" id="{8B2E2380-C327-4CB7-0313-7DFF4060B8C2}"/>
              </a:ext>
            </a:extLst>
          </p:cNvPr>
          <p:cNvSpPr/>
          <p:nvPr/>
        </p:nvSpPr>
        <p:spPr>
          <a:xfrm>
            <a:off x="1798320" y="2015337"/>
            <a:ext cx="3535680" cy="34750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70178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8A6D7-75EC-6772-582C-54826B46AA5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B3039FB-EBE5-7A72-4125-0EB87058DED2}"/>
              </a:ext>
            </a:extLst>
          </p:cNvPr>
          <p:cNvSpPr>
            <a:spLocks noGrp="1"/>
          </p:cNvSpPr>
          <p:nvPr>
            <p:ph type="title"/>
          </p:nvPr>
        </p:nvSpPr>
        <p:spPr/>
        <p:txBody>
          <a:bodyPr/>
          <a:lstStyle/>
          <a:p>
            <a:r>
              <a:rPr lang="en-US" dirty="0"/>
              <a:t>Ask Anything Natural Language Search - Example 1</a:t>
            </a:r>
            <a:endParaRPr lang="en-NL" dirty="0"/>
          </a:p>
        </p:txBody>
      </p:sp>
      <p:sp>
        <p:nvSpPr>
          <p:cNvPr id="9" name="Slide Number Placeholder 5">
            <a:extLst>
              <a:ext uri="{FF2B5EF4-FFF2-40B4-BE49-F238E27FC236}">
                <a16:creationId xmlns:a16="http://schemas.microsoft.com/office/drawing/2014/main" id="{9B77741B-CA78-A61F-ADE7-03EE1DCC4F8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11" name="Content Placeholder 10">
            <a:extLst>
              <a:ext uri="{FF2B5EF4-FFF2-40B4-BE49-F238E27FC236}">
                <a16:creationId xmlns:a16="http://schemas.microsoft.com/office/drawing/2014/main" id="{FC164EA8-AE21-67B5-C46B-8D44173E5D36}"/>
              </a:ext>
            </a:extLst>
          </p:cNvPr>
          <p:cNvSpPr>
            <a:spLocks noGrp="1"/>
          </p:cNvSpPr>
          <p:nvPr>
            <p:ph sz="quarter" idx="13"/>
          </p:nvPr>
        </p:nvSpPr>
        <p:spPr>
          <a:xfrm>
            <a:off x="370663" y="1131352"/>
            <a:ext cx="11335783" cy="748248"/>
          </a:xfrm>
        </p:spPr>
        <p:txBody>
          <a:bodyPr/>
          <a:lstStyle/>
          <a:p>
            <a:r>
              <a:rPr lang="en-US" dirty="0"/>
              <a:t>If the user wishes, he or she can change the natural language search text by clicking “Edit”</a:t>
            </a:r>
            <a:endParaRPr lang="en-US" sz="1800" dirty="0"/>
          </a:p>
        </p:txBody>
      </p:sp>
      <p:pic>
        <p:nvPicPr>
          <p:cNvPr id="17" name="Picture 16">
            <a:extLst>
              <a:ext uri="{FF2B5EF4-FFF2-40B4-BE49-F238E27FC236}">
                <a16:creationId xmlns:a16="http://schemas.microsoft.com/office/drawing/2014/main" id="{0BE06F79-AEA2-FEA7-AF0B-D21D75512509}"/>
              </a:ext>
            </a:extLst>
          </p:cNvPr>
          <p:cNvPicPr>
            <a:picLocks noChangeAspect="1"/>
          </p:cNvPicPr>
          <p:nvPr/>
        </p:nvPicPr>
        <p:blipFill>
          <a:blip r:embed="rId2"/>
          <a:stretch>
            <a:fillRect/>
          </a:stretch>
        </p:blipFill>
        <p:spPr>
          <a:xfrm>
            <a:off x="1564640" y="1984857"/>
            <a:ext cx="9062720" cy="4579396"/>
          </a:xfrm>
          <a:prstGeom prst="rect">
            <a:avLst/>
          </a:prstGeom>
          <a:ln>
            <a:solidFill>
              <a:schemeClr val="tx1"/>
            </a:solidFill>
          </a:ln>
        </p:spPr>
      </p:pic>
      <p:sp>
        <p:nvSpPr>
          <p:cNvPr id="2" name="Rectangle 1">
            <a:extLst>
              <a:ext uri="{FF2B5EF4-FFF2-40B4-BE49-F238E27FC236}">
                <a16:creationId xmlns:a16="http://schemas.microsoft.com/office/drawing/2014/main" id="{CA134367-90B0-3DAC-F3C2-4C8F01305A4F}"/>
              </a:ext>
            </a:extLst>
          </p:cNvPr>
          <p:cNvSpPr/>
          <p:nvPr/>
        </p:nvSpPr>
        <p:spPr>
          <a:xfrm>
            <a:off x="8615680" y="2103121"/>
            <a:ext cx="386080" cy="22923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7BBC451D-AC9D-1218-5693-8DA1A2942398}"/>
              </a:ext>
            </a:extLst>
          </p:cNvPr>
          <p:cNvSpPr txBox="1"/>
          <p:nvPr/>
        </p:nvSpPr>
        <p:spPr>
          <a:xfrm>
            <a:off x="8737600" y="3058160"/>
            <a:ext cx="1739486" cy="370840"/>
          </a:xfrm>
          <a:prstGeom prst="rect">
            <a:avLst/>
          </a:prstGeom>
          <a:solidFill>
            <a:srgbClr val="FFFF00"/>
          </a:solidFill>
          <a:ln>
            <a:solidFill>
              <a:schemeClr val="tx1"/>
            </a:solidFill>
          </a:ln>
        </p:spPr>
        <p:txBody>
          <a:bodyPr wrap="square" rtlCol="0">
            <a:noAutofit/>
          </a:bodyPr>
          <a:lstStyle/>
          <a:p>
            <a:pPr algn="l"/>
            <a:r>
              <a:rPr lang="en-US" sz="1400" dirty="0"/>
              <a:t>We will click “Edit”</a:t>
            </a:r>
          </a:p>
        </p:txBody>
      </p:sp>
      <p:cxnSp>
        <p:nvCxnSpPr>
          <p:cNvPr id="4" name="Straight Arrow Connector 3">
            <a:extLst>
              <a:ext uri="{FF2B5EF4-FFF2-40B4-BE49-F238E27FC236}">
                <a16:creationId xmlns:a16="http://schemas.microsoft.com/office/drawing/2014/main" id="{8D32C8AB-A0A4-3CFC-B1A7-870054F5FAB1}"/>
              </a:ext>
            </a:extLst>
          </p:cNvPr>
          <p:cNvCxnSpPr>
            <a:cxnSpLocks/>
            <a:stCxn id="3" idx="0"/>
          </p:cNvCxnSpPr>
          <p:nvPr/>
        </p:nvCxnSpPr>
        <p:spPr>
          <a:xfrm flipH="1" flipV="1">
            <a:off x="9194800" y="2479040"/>
            <a:ext cx="412543" cy="579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DCAE89-9BFF-D738-B489-508EDC083AF3}"/>
              </a:ext>
            </a:extLst>
          </p:cNvPr>
          <p:cNvSpPr txBox="1"/>
          <p:nvPr/>
        </p:nvSpPr>
        <p:spPr>
          <a:xfrm>
            <a:off x="6892497" y="3659874"/>
            <a:ext cx="3690206" cy="2066773"/>
          </a:xfrm>
          <a:prstGeom prst="rect">
            <a:avLst/>
          </a:prstGeom>
          <a:solidFill>
            <a:srgbClr val="FFFF00"/>
          </a:solidFill>
          <a:ln>
            <a:solidFill>
              <a:schemeClr val="tx1"/>
            </a:solidFill>
          </a:ln>
        </p:spPr>
        <p:txBody>
          <a:bodyPr wrap="square" rtlCol="0">
            <a:noAutofit/>
          </a:bodyPr>
          <a:lstStyle/>
          <a:p>
            <a:r>
              <a:rPr lang="en-US" sz="1400" dirty="0"/>
              <a:t>Instead of </a:t>
            </a:r>
          </a:p>
          <a:p>
            <a:r>
              <a:rPr lang="en-US" sz="1400" dirty="0"/>
              <a:t>“What books are there by or about Gloria Steinem or Sheryl Sandberg “ </a:t>
            </a:r>
          </a:p>
          <a:p>
            <a:endParaRPr lang="en-US" sz="1400" dirty="0"/>
          </a:p>
          <a:p>
            <a:r>
              <a:rPr lang="en-US" sz="1400" dirty="0"/>
              <a:t>we will search for </a:t>
            </a:r>
          </a:p>
          <a:p>
            <a:endParaRPr lang="en-US" sz="1400" dirty="0"/>
          </a:p>
          <a:p>
            <a:r>
              <a:rPr lang="en-US" sz="1400" dirty="0"/>
              <a:t>“What books </a:t>
            </a:r>
            <a:r>
              <a:rPr lang="en-US" sz="1400" b="1" dirty="0"/>
              <a:t>and scholarly journal articles </a:t>
            </a:r>
            <a:r>
              <a:rPr lang="en-US" sz="1400" dirty="0"/>
              <a:t>are there by or about Gloria Steinem or Sheryl Sandberg “ </a:t>
            </a:r>
          </a:p>
        </p:txBody>
      </p:sp>
    </p:spTree>
    <p:extLst>
      <p:ext uri="{BB962C8B-B14F-4D97-AF65-F5344CB8AC3E}">
        <p14:creationId xmlns:p14="http://schemas.microsoft.com/office/powerpoint/2010/main" val="397388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C56F-EAF1-2348-6BBE-AF92F8DB0D6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B76DE50-E7AF-91D6-7A5E-945CF8448A0B}"/>
              </a:ext>
            </a:extLst>
          </p:cNvPr>
          <p:cNvPicPr>
            <a:picLocks noChangeAspect="1"/>
          </p:cNvPicPr>
          <p:nvPr/>
        </p:nvPicPr>
        <p:blipFill>
          <a:blip r:embed="rId2"/>
          <a:stretch>
            <a:fillRect/>
          </a:stretch>
        </p:blipFill>
        <p:spPr>
          <a:xfrm>
            <a:off x="3766720" y="1703909"/>
            <a:ext cx="4454349" cy="4860344"/>
          </a:xfrm>
          <a:prstGeom prst="rect">
            <a:avLst/>
          </a:prstGeom>
          <a:ln>
            <a:solidFill>
              <a:schemeClr val="tx1"/>
            </a:solidFill>
          </a:ln>
        </p:spPr>
      </p:pic>
      <p:sp>
        <p:nvSpPr>
          <p:cNvPr id="10" name="Title 9">
            <a:extLst>
              <a:ext uri="{FF2B5EF4-FFF2-40B4-BE49-F238E27FC236}">
                <a16:creationId xmlns:a16="http://schemas.microsoft.com/office/drawing/2014/main" id="{A7AF77ED-A734-9B5E-CF3E-F51B67F8F91C}"/>
              </a:ext>
            </a:extLst>
          </p:cNvPr>
          <p:cNvSpPr>
            <a:spLocks noGrp="1"/>
          </p:cNvSpPr>
          <p:nvPr>
            <p:ph type="title"/>
          </p:nvPr>
        </p:nvSpPr>
        <p:spPr/>
        <p:txBody>
          <a:bodyPr/>
          <a:lstStyle/>
          <a:p>
            <a:r>
              <a:rPr lang="en-US" dirty="0"/>
              <a:t>Ask Anything Natural Language Search - Example 1</a:t>
            </a:r>
            <a:endParaRPr lang="en-NL" dirty="0"/>
          </a:p>
        </p:txBody>
      </p:sp>
      <p:sp>
        <p:nvSpPr>
          <p:cNvPr id="9" name="Slide Number Placeholder 5">
            <a:extLst>
              <a:ext uri="{FF2B5EF4-FFF2-40B4-BE49-F238E27FC236}">
                <a16:creationId xmlns:a16="http://schemas.microsoft.com/office/drawing/2014/main" id="{24DDD6E3-DD09-98EC-977C-44EF084A153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11" name="Content Placeholder 10">
            <a:extLst>
              <a:ext uri="{FF2B5EF4-FFF2-40B4-BE49-F238E27FC236}">
                <a16:creationId xmlns:a16="http://schemas.microsoft.com/office/drawing/2014/main" id="{4BFFCEB1-1B65-23BC-99DC-D7C1D3919432}"/>
              </a:ext>
            </a:extLst>
          </p:cNvPr>
          <p:cNvSpPr>
            <a:spLocks noGrp="1"/>
          </p:cNvSpPr>
          <p:nvPr>
            <p:ph sz="quarter" idx="13"/>
          </p:nvPr>
        </p:nvSpPr>
        <p:spPr>
          <a:xfrm>
            <a:off x="370663" y="1131352"/>
            <a:ext cx="11335783" cy="748248"/>
          </a:xfrm>
        </p:spPr>
        <p:txBody>
          <a:bodyPr/>
          <a:lstStyle/>
          <a:p>
            <a:r>
              <a:rPr lang="en-US" dirty="0"/>
              <a:t>If the user wishes, he or she can change the natural language search text by clicking “Edit”</a:t>
            </a:r>
            <a:endParaRPr lang="en-US" sz="1800" dirty="0"/>
          </a:p>
        </p:txBody>
      </p:sp>
      <p:sp>
        <p:nvSpPr>
          <p:cNvPr id="2" name="Rectangle 1">
            <a:extLst>
              <a:ext uri="{FF2B5EF4-FFF2-40B4-BE49-F238E27FC236}">
                <a16:creationId xmlns:a16="http://schemas.microsoft.com/office/drawing/2014/main" id="{35C17BD5-BA65-1DD2-5F7E-4E2D0DCA6315}"/>
              </a:ext>
            </a:extLst>
          </p:cNvPr>
          <p:cNvSpPr/>
          <p:nvPr/>
        </p:nvSpPr>
        <p:spPr>
          <a:xfrm>
            <a:off x="3879000" y="2952218"/>
            <a:ext cx="3913719" cy="3193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CF3B9A01-0689-35C0-5251-ABCE06265304}"/>
              </a:ext>
            </a:extLst>
          </p:cNvPr>
          <p:cNvSpPr txBox="1"/>
          <p:nvPr/>
        </p:nvSpPr>
        <p:spPr>
          <a:xfrm>
            <a:off x="8118655" y="3271520"/>
            <a:ext cx="3690206" cy="2296160"/>
          </a:xfrm>
          <a:prstGeom prst="rect">
            <a:avLst/>
          </a:prstGeom>
          <a:solidFill>
            <a:srgbClr val="FFFF00"/>
          </a:solidFill>
          <a:ln>
            <a:solidFill>
              <a:schemeClr val="tx1"/>
            </a:solidFill>
          </a:ln>
        </p:spPr>
        <p:txBody>
          <a:bodyPr wrap="square" rtlCol="0">
            <a:noAutofit/>
          </a:bodyPr>
          <a:lstStyle/>
          <a:p>
            <a:r>
              <a:rPr lang="en-US" sz="1400" dirty="0"/>
              <a:t>We change the search query from:</a:t>
            </a:r>
          </a:p>
          <a:p>
            <a:endParaRPr lang="en-US" sz="1400" dirty="0"/>
          </a:p>
          <a:p>
            <a:r>
              <a:rPr lang="en-US" sz="1400" dirty="0"/>
              <a:t>“What books are there by or about Gloria Steinem or Sheryl Sandberg “</a:t>
            </a:r>
          </a:p>
          <a:p>
            <a:r>
              <a:rPr lang="en-US" sz="1400" dirty="0"/>
              <a:t> </a:t>
            </a:r>
            <a:br>
              <a:rPr lang="en-US" sz="1400" dirty="0"/>
            </a:br>
            <a:r>
              <a:rPr lang="en-US" sz="1400" dirty="0"/>
              <a:t>to:</a:t>
            </a:r>
          </a:p>
          <a:p>
            <a:endParaRPr lang="en-US" sz="1400" dirty="0"/>
          </a:p>
          <a:p>
            <a:r>
              <a:rPr lang="en-US" sz="1400" dirty="0"/>
              <a:t>“What books </a:t>
            </a:r>
            <a:r>
              <a:rPr lang="en-US" sz="1400" b="1" dirty="0"/>
              <a:t>and scholarly journal articles </a:t>
            </a:r>
            <a:r>
              <a:rPr lang="en-US" sz="1400" dirty="0"/>
              <a:t>are there by or about Gloria Steinem or Sheryl Sandberg “ </a:t>
            </a:r>
          </a:p>
        </p:txBody>
      </p:sp>
      <p:sp>
        <p:nvSpPr>
          <p:cNvPr id="7" name="TextBox 6">
            <a:extLst>
              <a:ext uri="{FF2B5EF4-FFF2-40B4-BE49-F238E27FC236}">
                <a16:creationId xmlns:a16="http://schemas.microsoft.com/office/drawing/2014/main" id="{9092EB0C-D61B-3C3B-B612-2DFEED901282}"/>
              </a:ext>
            </a:extLst>
          </p:cNvPr>
          <p:cNvSpPr txBox="1"/>
          <p:nvPr/>
        </p:nvSpPr>
        <p:spPr>
          <a:xfrm>
            <a:off x="1072055" y="2144110"/>
            <a:ext cx="1692166" cy="808107"/>
          </a:xfrm>
          <a:prstGeom prst="rect">
            <a:avLst/>
          </a:prstGeom>
          <a:solidFill>
            <a:srgbClr val="FFFF00"/>
          </a:solidFill>
          <a:ln>
            <a:solidFill>
              <a:schemeClr val="tx1"/>
            </a:solidFill>
          </a:ln>
        </p:spPr>
        <p:txBody>
          <a:bodyPr wrap="square" rtlCol="0">
            <a:noAutofit/>
          </a:bodyPr>
          <a:lstStyle/>
          <a:p>
            <a:pPr algn="l"/>
            <a:r>
              <a:rPr lang="en-US" sz="1400" dirty="0"/>
              <a:t>We are leaving the scope as “Catalog and CDI”</a:t>
            </a:r>
          </a:p>
        </p:txBody>
      </p:sp>
      <p:cxnSp>
        <p:nvCxnSpPr>
          <p:cNvPr id="8" name="Straight Arrow Connector 7">
            <a:extLst>
              <a:ext uri="{FF2B5EF4-FFF2-40B4-BE49-F238E27FC236}">
                <a16:creationId xmlns:a16="http://schemas.microsoft.com/office/drawing/2014/main" id="{7B51E0FC-648C-44F6-71A1-9E1B8F249B5D}"/>
              </a:ext>
            </a:extLst>
          </p:cNvPr>
          <p:cNvCxnSpPr>
            <a:cxnSpLocks/>
            <a:stCxn id="7" idx="3"/>
          </p:cNvCxnSpPr>
          <p:nvPr/>
        </p:nvCxnSpPr>
        <p:spPr>
          <a:xfrm>
            <a:off x="2764221" y="2548164"/>
            <a:ext cx="1033316" cy="478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39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325120"/>
            <a:ext cx="7521969" cy="5770880"/>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dirty="0"/>
              <a:t>Introduction</a:t>
            </a:r>
          </a:p>
          <a:p>
            <a:pPr lvl="1">
              <a:buFont typeface="Arial" panose="020B0604020202020204" pitchFamily="34" charset="0"/>
              <a:buChar char="•"/>
            </a:pPr>
            <a:r>
              <a:rPr lang="en-US" dirty="0"/>
              <a:t>Enabling the Ask Anything Natural Language Search</a:t>
            </a:r>
          </a:p>
          <a:p>
            <a:pPr lvl="1">
              <a:buFont typeface="Arial" panose="020B0604020202020204" pitchFamily="34" charset="0"/>
              <a:buChar char="•"/>
            </a:pPr>
            <a:r>
              <a:rPr lang="en-US" dirty="0"/>
              <a:t>What happens when Natural Language Search is enabled</a:t>
            </a:r>
            <a:endParaRPr lang="en-NL" dirty="0"/>
          </a:p>
          <a:p>
            <a:pPr lvl="1">
              <a:buFont typeface="Arial" panose="020B0604020202020204" pitchFamily="34" charset="0"/>
              <a:buChar char="•"/>
            </a:pPr>
            <a:r>
              <a:rPr lang="en-US" dirty="0"/>
              <a:t>Ask Anything Natural Language Search - Example 1</a:t>
            </a:r>
          </a:p>
          <a:p>
            <a:pPr lvl="1">
              <a:buFont typeface="Arial" panose="020B0604020202020204" pitchFamily="34" charset="0"/>
              <a:buChar char="•"/>
            </a:pPr>
            <a:r>
              <a:rPr lang="en-US" dirty="0"/>
              <a:t>Ask Anything Natural Language Search - Example 2</a:t>
            </a:r>
          </a:p>
          <a:p>
            <a:pPr lvl="1">
              <a:buFont typeface="Arial" panose="020B0604020202020204" pitchFamily="34" charset="0"/>
              <a:buChar char="•"/>
            </a:pPr>
            <a:r>
              <a:rPr lang="en-US" dirty="0"/>
              <a:t>The conversion of natural language search to Boolean search – Example 1</a:t>
            </a:r>
          </a:p>
          <a:p>
            <a:pPr lvl="1">
              <a:buFont typeface="Arial" panose="020B0604020202020204" pitchFamily="34" charset="0"/>
              <a:buChar char="•"/>
            </a:pPr>
            <a:r>
              <a:rPr lang="en-US" dirty="0"/>
              <a:t>The conversion of natural language search to Boolean search – Example 2</a:t>
            </a:r>
          </a:p>
          <a:p>
            <a:pPr lvl="1">
              <a:buFont typeface="Arial" panose="020B0604020202020204" pitchFamily="34" charset="0"/>
              <a:buChar char="•"/>
            </a:pPr>
            <a:r>
              <a:rPr lang="en-US" dirty="0"/>
              <a:t>Viewing and using previous Ask Anything searches</a:t>
            </a:r>
          </a:p>
          <a:p>
            <a:pPr lvl="1">
              <a:buFont typeface="Arial" panose="020B0604020202020204" pitchFamily="34" charset="0"/>
              <a:buChar char="•"/>
            </a:pPr>
            <a:r>
              <a:rPr lang="en-US" dirty="0"/>
              <a:t>The difference between “Ask Anything” and “Primo Research Assistant”</a:t>
            </a:r>
          </a:p>
          <a:p>
            <a:pPr lvl="1">
              <a:buFont typeface="Arial" panose="020B0604020202020204" pitchFamily="34" charset="0"/>
              <a:buChar char="•"/>
            </a:pPr>
            <a:r>
              <a:rPr lang="en-US" dirty="0"/>
              <a:t>Reporting on the Ask Anything Natural Language Search in Mixpanel</a:t>
            </a:r>
          </a:p>
          <a:p>
            <a:pPr lvl="1">
              <a:buFont typeface="Arial" panose="020B0604020202020204" pitchFamily="34" charset="0"/>
              <a:buChar char="•"/>
            </a:pPr>
            <a:r>
              <a:rPr lang="en-US" dirty="0"/>
              <a:t>An example in the user's native language (not English) (example 1 of 5)</a:t>
            </a:r>
          </a:p>
          <a:p>
            <a:pPr lvl="1">
              <a:buFont typeface="Arial" panose="020B0604020202020204" pitchFamily="34" charset="0"/>
              <a:buChar char="•"/>
            </a:pPr>
            <a:r>
              <a:rPr lang="en-US" dirty="0"/>
              <a:t>An example in the user's native language (not English) (example 2 of 5)</a:t>
            </a:r>
          </a:p>
          <a:p>
            <a:pPr lvl="1">
              <a:buFont typeface="Arial" panose="020B0604020202020204" pitchFamily="34" charset="0"/>
              <a:buChar char="•"/>
            </a:pPr>
            <a:r>
              <a:rPr lang="en-US" dirty="0"/>
              <a:t>An example in the user's native language (not English) (example 3 of 5)</a:t>
            </a:r>
          </a:p>
          <a:p>
            <a:pPr lvl="1">
              <a:buFont typeface="Arial" panose="020B0604020202020204" pitchFamily="34" charset="0"/>
              <a:buChar char="•"/>
            </a:pPr>
            <a:r>
              <a:rPr lang="en-US" dirty="0"/>
              <a:t>An example in the user's native language (not English) (example 4 of 5)</a:t>
            </a:r>
          </a:p>
          <a:p>
            <a:pPr lvl="1">
              <a:buFont typeface="Arial" panose="020B0604020202020204" pitchFamily="34" charset="0"/>
              <a:buChar char="•"/>
            </a:pPr>
            <a:r>
              <a:rPr lang="en-US" dirty="0"/>
              <a:t>An example in the user's native language (not English) (example 5 of 5)</a:t>
            </a:r>
          </a:p>
        </p:txBody>
      </p:sp>
    </p:spTree>
    <p:extLst>
      <p:ext uri="{BB962C8B-B14F-4D97-AF65-F5344CB8AC3E}">
        <p14:creationId xmlns:p14="http://schemas.microsoft.com/office/powerpoint/2010/main" val="311494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D3B44-0F3D-E177-BB50-498AB606B07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936844C-692C-1229-7319-DF0673018DD1}"/>
              </a:ext>
            </a:extLst>
          </p:cNvPr>
          <p:cNvPicPr>
            <a:picLocks noChangeAspect="1"/>
          </p:cNvPicPr>
          <p:nvPr/>
        </p:nvPicPr>
        <p:blipFill>
          <a:blip r:embed="rId2"/>
          <a:stretch>
            <a:fillRect/>
          </a:stretch>
        </p:blipFill>
        <p:spPr>
          <a:xfrm>
            <a:off x="1653946" y="1700853"/>
            <a:ext cx="8884107" cy="4826248"/>
          </a:xfrm>
          <a:prstGeom prst="rect">
            <a:avLst/>
          </a:prstGeom>
          <a:ln>
            <a:solidFill>
              <a:schemeClr val="tx1"/>
            </a:solidFill>
          </a:ln>
        </p:spPr>
      </p:pic>
      <p:sp>
        <p:nvSpPr>
          <p:cNvPr id="10" name="Title 9">
            <a:extLst>
              <a:ext uri="{FF2B5EF4-FFF2-40B4-BE49-F238E27FC236}">
                <a16:creationId xmlns:a16="http://schemas.microsoft.com/office/drawing/2014/main" id="{489FFA72-A068-2601-D9E5-8C603F69277B}"/>
              </a:ext>
            </a:extLst>
          </p:cNvPr>
          <p:cNvSpPr>
            <a:spLocks noGrp="1"/>
          </p:cNvSpPr>
          <p:nvPr>
            <p:ph type="title"/>
          </p:nvPr>
        </p:nvSpPr>
        <p:spPr/>
        <p:txBody>
          <a:bodyPr/>
          <a:lstStyle/>
          <a:p>
            <a:r>
              <a:rPr lang="en-US" dirty="0"/>
              <a:t>Ask Anything Natural Language Search - Example 1</a:t>
            </a:r>
            <a:endParaRPr lang="en-NL" dirty="0"/>
          </a:p>
        </p:txBody>
      </p:sp>
      <p:sp>
        <p:nvSpPr>
          <p:cNvPr id="9" name="Slide Number Placeholder 5">
            <a:extLst>
              <a:ext uri="{FF2B5EF4-FFF2-40B4-BE49-F238E27FC236}">
                <a16:creationId xmlns:a16="http://schemas.microsoft.com/office/drawing/2014/main" id="{64CF897C-575D-885C-A50B-138801D4699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11" name="Content Placeholder 10">
            <a:extLst>
              <a:ext uri="{FF2B5EF4-FFF2-40B4-BE49-F238E27FC236}">
                <a16:creationId xmlns:a16="http://schemas.microsoft.com/office/drawing/2014/main" id="{137C8B78-23CE-F812-9F97-3A463EC785BA}"/>
              </a:ext>
            </a:extLst>
          </p:cNvPr>
          <p:cNvSpPr>
            <a:spLocks noGrp="1"/>
          </p:cNvSpPr>
          <p:nvPr>
            <p:ph sz="quarter" idx="13"/>
          </p:nvPr>
        </p:nvSpPr>
        <p:spPr>
          <a:xfrm>
            <a:off x="370663" y="1131352"/>
            <a:ext cx="11335783" cy="748248"/>
          </a:xfrm>
        </p:spPr>
        <p:txBody>
          <a:bodyPr/>
          <a:lstStyle/>
          <a:p>
            <a:r>
              <a:rPr lang="en-US" dirty="0"/>
              <a:t>The new edited search is performed</a:t>
            </a:r>
          </a:p>
        </p:txBody>
      </p:sp>
      <p:sp>
        <p:nvSpPr>
          <p:cNvPr id="4" name="TextBox 3">
            <a:extLst>
              <a:ext uri="{FF2B5EF4-FFF2-40B4-BE49-F238E27FC236}">
                <a16:creationId xmlns:a16="http://schemas.microsoft.com/office/drawing/2014/main" id="{18033370-3BF7-8A50-E808-D07CA32A1CBD}"/>
              </a:ext>
            </a:extLst>
          </p:cNvPr>
          <p:cNvSpPr txBox="1"/>
          <p:nvPr/>
        </p:nvSpPr>
        <p:spPr>
          <a:xfrm>
            <a:off x="162560" y="3921760"/>
            <a:ext cx="1402080" cy="748248"/>
          </a:xfrm>
          <a:prstGeom prst="rect">
            <a:avLst/>
          </a:prstGeom>
          <a:solidFill>
            <a:srgbClr val="FFFF00"/>
          </a:solidFill>
          <a:ln>
            <a:solidFill>
              <a:schemeClr val="accent2"/>
            </a:solidFill>
          </a:ln>
        </p:spPr>
        <p:txBody>
          <a:bodyPr wrap="square" rtlCol="0">
            <a:noAutofit/>
          </a:bodyPr>
          <a:lstStyle/>
          <a:p>
            <a:pPr algn="l"/>
            <a:r>
              <a:rPr lang="en-US" sz="1400" dirty="0"/>
              <a:t>Results are books and articles</a:t>
            </a:r>
          </a:p>
        </p:txBody>
      </p:sp>
      <p:sp>
        <p:nvSpPr>
          <p:cNvPr id="13" name="Rectangle 12">
            <a:extLst>
              <a:ext uri="{FF2B5EF4-FFF2-40B4-BE49-F238E27FC236}">
                <a16:creationId xmlns:a16="http://schemas.microsoft.com/office/drawing/2014/main" id="{328F55B0-F228-E71B-CDE2-D7D613884711}"/>
              </a:ext>
            </a:extLst>
          </p:cNvPr>
          <p:cNvSpPr/>
          <p:nvPr/>
        </p:nvSpPr>
        <p:spPr>
          <a:xfrm>
            <a:off x="2448560" y="3149600"/>
            <a:ext cx="447040" cy="279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CCF112A3-B2FC-B72B-1B2A-8436C6FC09BA}"/>
              </a:ext>
            </a:extLst>
          </p:cNvPr>
          <p:cNvSpPr/>
          <p:nvPr/>
        </p:nvSpPr>
        <p:spPr>
          <a:xfrm>
            <a:off x="2448560" y="5466080"/>
            <a:ext cx="314960" cy="2605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81593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073ED-ADAF-689B-7DD1-FCDB165CA06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579DE56-A70A-CE84-AB5E-3C735E58090D}"/>
              </a:ext>
            </a:extLst>
          </p:cNvPr>
          <p:cNvSpPr>
            <a:spLocks noGrp="1"/>
          </p:cNvSpPr>
          <p:nvPr>
            <p:ph type="body" sz="quarter" idx="16"/>
          </p:nvPr>
        </p:nvSpPr>
        <p:spPr/>
        <p:txBody>
          <a:bodyPr/>
          <a:lstStyle/>
          <a:p>
            <a:r>
              <a:rPr lang="en-US" sz="3600" dirty="0"/>
              <a:t>Ask Anything Natural Language Search -  Example 2</a:t>
            </a:r>
            <a:endParaRPr lang="en-NL" sz="3600" dirty="0"/>
          </a:p>
        </p:txBody>
      </p:sp>
      <p:pic>
        <p:nvPicPr>
          <p:cNvPr id="17" name="Graphic 16">
            <a:extLst>
              <a:ext uri="{FF2B5EF4-FFF2-40B4-BE49-F238E27FC236}">
                <a16:creationId xmlns:a16="http://schemas.microsoft.com/office/drawing/2014/main" id="{494C6853-E79F-B85B-B132-F69228CF35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35663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2C80-D397-41F3-140E-8A0BF7409FC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1A50B08-8C8B-3334-1BF8-C4933BBD4C42}"/>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8F72EE11-71F8-E130-6DBA-F3AFB4E8E32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a:p>
        </p:txBody>
      </p:sp>
      <p:sp>
        <p:nvSpPr>
          <p:cNvPr id="11" name="Content Placeholder 10">
            <a:extLst>
              <a:ext uri="{FF2B5EF4-FFF2-40B4-BE49-F238E27FC236}">
                <a16:creationId xmlns:a16="http://schemas.microsoft.com/office/drawing/2014/main" id="{99961A8E-4AE9-B1C5-2F6F-99FDD7D691B2}"/>
              </a:ext>
            </a:extLst>
          </p:cNvPr>
          <p:cNvSpPr>
            <a:spLocks noGrp="1"/>
          </p:cNvSpPr>
          <p:nvPr>
            <p:ph sz="quarter" idx="13"/>
          </p:nvPr>
        </p:nvSpPr>
        <p:spPr>
          <a:xfrm>
            <a:off x="370663" y="1131352"/>
            <a:ext cx="11335783" cy="494248"/>
          </a:xfrm>
        </p:spPr>
        <p:txBody>
          <a:bodyPr/>
          <a:lstStyle/>
          <a:p>
            <a:r>
              <a:rPr lang="en-US" dirty="0"/>
              <a:t>The Primo end user will click ”Ask Anything”</a:t>
            </a:r>
          </a:p>
        </p:txBody>
      </p:sp>
      <p:pic>
        <p:nvPicPr>
          <p:cNvPr id="3" name="Picture 2">
            <a:extLst>
              <a:ext uri="{FF2B5EF4-FFF2-40B4-BE49-F238E27FC236}">
                <a16:creationId xmlns:a16="http://schemas.microsoft.com/office/drawing/2014/main" id="{8D0E6060-CB1C-4A37-73E0-74F9F922ABF6}"/>
              </a:ext>
            </a:extLst>
          </p:cNvPr>
          <p:cNvPicPr>
            <a:picLocks noChangeAspect="1"/>
          </p:cNvPicPr>
          <p:nvPr/>
        </p:nvPicPr>
        <p:blipFill>
          <a:blip r:embed="rId2"/>
          <a:stretch>
            <a:fillRect/>
          </a:stretch>
        </p:blipFill>
        <p:spPr>
          <a:xfrm>
            <a:off x="1033593" y="1733059"/>
            <a:ext cx="10009922" cy="4507835"/>
          </a:xfrm>
          <a:prstGeom prst="rect">
            <a:avLst/>
          </a:prstGeom>
          <a:ln>
            <a:solidFill>
              <a:schemeClr val="tx1"/>
            </a:solidFill>
          </a:ln>
        </p:spPr>
      </p:pic>
      <p:sp>
        <p:nvSpPr>
          <p:cNvPr id="4" name="Rectangle 3">
            <a:extLst>
              <a:ext uri="{FF2B5EF4-FFF2-40B4-BE49-F238E27FC236}">
                <a16:creationId xmlns:a16="http://schemas.microsoft.com/office/drawing/2014/main" id="{3331BF4F-3538-761B-C91C-580E200F065B}"/>
              </a:ext>
            </a:extLst>
          </p:cNvPr>
          <p:cNvSpPr/>
          <p:nvPr/>
        </p:nvSpPr>
        <p:spPr>
          <a:xfrm>
            <a:off x="8902262" y="3429000"/>
            <a:ext cx="756745" cy="38625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5" name="Straight Arrow Connector 4">
            <a:extLst>
              <a:ext uri="{FF2B5EF4-FFF2-40B4-BE49-F238E27FC236}">
                <a16:creationId xmlns:a16="http://schemas.microsoft.com/office/drawing/2014/main" id="{9CFC0697-A60F-4952-D422-5F63A352FDFA}"/>
              </a:ext>
            </a:extLst>
          </p:cNvPr>
          <p:cNvCxnSpPr/>
          <p:nvPr/>
        </p:nvCxnSpPr>
        <p:spPr>
          <a:xfrm flipH="1">
            <a:off x="9375228" y="2564524"/>
            <a:ext cx="367862" cy="7672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487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56C0C-D5E9-2E31-B153-D351D74A38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C16631-76D6-F558-1D21-7D00D9DDEF96}"/>
              </a:ext>
            </a:extLst>
          </p:cNvPr>
          <p:cNvPicPr>
            <a:picLocks noChangeAspect="1"/>
          </p:cNvPicPr>
          <p:nvPr/>
        </p:nvPicPr>
        <p:blipFill>
          <a:blip r:embed="rId2"/>
          <a:stretch>
            <a:fillRect/>
          </a:stretch>
        </p:blipFill>
        <p:spPr>
          <a:xfrm>
            <a:off x="3865389" y="1749957"/>
            <a:ext cx="4532815" cy="4919472"/>
          </a:xfrm>
          <a:prstGeom prst="rect">
            <a:avLst/>
          </a:prstGeom>
          <a:ln>
            <a:solidFill>
              <a:schemeClr val="tx1"/>
            </a:solidFill>
          </a:ln>
        </p:spPr>
      </p:pic>
      <p:sp>
        <p:nvSpPr>
          <p:cNvPr id="10" name="Title 9">
            <a:extLst>
              <a:ext uri="{FF2B5EF4-FFF2-40B4-BE49-F238E27FC236}">
                <a16:creationId xmlns:a16="http://schemas.microsoft.com/office/drawing/2014/main" id="{6D41F113-B669-164D-F350-56998EE7145B}"/>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89FD6D69-1BDC-BAD9-15B5-D016CCA6ADF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11" name="Content Placeholder 10">
            <a:extLst>
              <a:ext uri="{FF2B5EF4-FFF2-40B4-BE49-F238E27FC236}">
                <a16:creationId xmlns:a16="http://schemas.microsoft.com/office/drawing/2014/main" id="{76C66669-6F7A-27C1-1873-08D39F907106}"/>
              </a:ext>
            </a:extLst>
          </p:cNvPr>
          <p:cNvSpPr>
            <a:spLocks noGrp="1"/>
          </p:cNvSpPr>
          <p:nvPr>
            <p:ph sz="quarter" idx="13"/>
          </p:nvPr>
        </p:nvSpPr>
        <p:spPr>
          <a:xfrm>
            <a:off x="370663" y="1131352"/>
            <a:ext cx="11335783" cy="524728"/>
          </a:xfrm>
        </p:spPr>
        <p:txBody>
          <a:bodyPr/>
          <a:lstStyle/>
          <a:p>
            <a:r>
              <a:rPr lang="en-US" dirty="0"/>
              <a:t>The user selects a scope, enters a query, and initiates the search.</a:t>
            </a:r>
          </a:p>
        </p:txBody>
      </p:sp>
      <p:sp>
        <p:nvSpPr>
          <p:cNvPr id="5" name="Rectangle 4">
            <a:extLst>
              <a:ext uri="{FF2B5EF4-FFF2-40B4-BE49-F238E27FC236}">
                <a16:creationId xmlns:a16="http://schemas.microsoft.com/office/drawing/2014/main" id="{D2A2CA0B-23B4-CEDB-CCB2-26D50FA4132D}"/>
              </a:ext>
            </a:extLst>
          </p:cNvPr>
          <p:cNvSpPr/>
          <p:nvPr/>
        </p:nvSpPr>
        <p:spPr>
          <a:xfrm>
            <a:off x="3954693" y="2237637"/>
            <a:ext cx="1605279" cy="6106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8F3FA2CE-EC12-9AA3-C8C0-6E86ECCAA960}"/>
              </a:ext>
            </a:extLst>
          </p:cNvPr>
          <p:cNvSpPr txBox="1"/>
          <p:nvPr/>
        </p:nvSpPr>
        <p:spPr>
          <a:xfrm>
            <a:off x="1072055" y="2144111"/>
            <a:ext cx="1692166" cy="367862"/>
          </a:xfrm>
          <a:prstGeom prst="rect">
            <a:avLst/>
          </a:prstGeom>
          <a:solidFill>
            <a:srgbClr val="FFFF00"/>
          </a:solidFill>
          <a:ln>
            <a:solidFill>
              <a:schemeClr val="tx1"/>
            </a:solidFill>
          </a:ln>
        </p:spPr>
        <p:txBody>
          <a:bodyPr wrap="square" rtlCol="0">
            <a:noAutofit/>
          </a:bodyPr>
          <a:lstStyle/>
          <a:p>
            <a:pPr algn="l"/>
            <a:r>
              <a:rPr lang="en-US" sz="1400" dirty="0"/>
              <a:t>1. Selects a scope</a:t>
            </a:r>
          </a:p>
        </p:txBody>
      </p:sp>
      <p:sp>
        <p:nvSpPr>
          <p:cNvPr id="8" name="TextBox 7">
            <a:extLst>
              <a:ext uri="{FF2B5EF4-FFF2-40B4-BE49-F238E27FC236}">
                <a16:creationId xmlns:a16="http://schemas.microsoft.com/office/drawing/2014/main" id="{024A5FC5-CE88-D26D-321B-4DD72C025092}"/>
              </a:ext>
            </a:extLst>
          </p:cNvPr>
          <p:cNvSpPr txBox="1"/>
          <p:nvPr/>
        </p:nvSpPr>
        <p:spPr>
          <a:xfrm>
            <a:off x="1072055" y="3152402"/>
            <a:ext cx="1692166" cy="367862"/>
          </a:xfrm>
          <a:prstGeom prst="rect">
            <a:avLst/>
          </a:prstGeom>
          <a:solidFill>
            <a:srgbClr val="FFFF00"/>
          </a:solidFill>
          <a:ln>
            <a:solidFill>
              <a:schemeClr val="tx1"/>
            </a:solidFill>
          </a:ln>
        </p:spPr>
        <p:txBody>
          <a:bodyPr wrap="square" rtlCol="0">
            <a:noAutofit/>
          </a:bodyPr>
          <a:lstStyle/>
          <a:p>
            <a:pPr algn="l"/>
            <a:r>
              <a:rPr lang="en-US" sz="1400" dirty="0"/>
              <a:t>2. Enters a query</a:t>
            </a:r>
          </a:p>
        </p:txBody>
      </p:sp>
      <p:sp>
        <p:nvSpPr>
          <p:cNvPr id="12" name="TextBox 11">
            <a:extLst>
              <a:ext uri="{FF2B5EF4-FFF2-40B4-BE49-F238E27FC236}">
                <a16:creationId xmlns:a16="http://schemas.microsoft.com/office/drawing/2014/main" id="{0A3290C3-F34B-C636-0404-274E31586C5C}"/>
              </a:ext>
            </a:extLst>
          </p:cNvPr>
          <p:cNvSpPr txBox="1"/>
          <p:nvPr/>
        </p:nvSpPr>
        <p:spPr>
          <a:xfrm>
            <a:off x="9080938" y="5329883"/>
            <a:ext cx="1933903" cy="293151"/>
          </a:xfrm>
          <a:prstGeom prst="rect">
            <a:avLst/>
          </a:prstGeom>
          <a:solidFill>
            <a:srgbClr val="FFFF00"/>
          </a:solidFill>
          <a:ln>
            <a:solidFill>
              <a:schemeClr val="tx1"/>
            </a:solidFill>
          </a:ln>
        </p:spPr>
        <p:txBody>
          <a:bodyPr wrap="square" rtlCol="0">
            <a:noAutofit/>
          </a:bodyPr>
          <a:lstStyle/>
          <a:p>
            <a:r>
              <a:rPr lang="en-US" sz="1400" dirty="0"/>
              <a:t>3. Initiates the search</a:t>
            </a:r>
          </a:p>
        </p:txBody>
      </p:sp>
      <p:cxnSp>
        <p:nvCxnSpPr>
          <p:cNvPr id="14" name="Straight Arrow Connector 13">
            <a:extLst>
              <a:ext uri="{FF2B5EF4-FFF2-40B4-BE49-F238E27FC236}">
                <a16:creationId xmlns:a16="http://schemas.microsoft.com/office/drawing/2014/main" id="{814EC093-20E2-ED82-8BFD-FACA63CEBF49}"/>
              </a:ext>
            </a:extLst>
          </p:cNvPr>
          <p:cNvCxnSpPr>
            <a:stCxn id="7" idx="3"/>
          </p:cNvCxnSpPr>
          <p:nvPr/>
        </p:nvCxnSpPr>
        <p:spPr>
          <a:xfrm>
            <a:off x="2764221" y="2328042"/>
            <a:ext cx="1033316" cy="268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30FDC3B-3A12-4C0B-1126-4DE4FEB2F093}"/>
              </a:ext>
            </a:extLst>
          </p:cNvPr>
          <p:cNvCxnSpPr>
            <a:stCxn id="8" idx="3"/>
          </p:cNvCxnSpPr>
          <p:nvPr/>
        </p:nvCxnSpPr>
        <p:spPr>
          <a:xfrm flipV="1">
            <a:off x="2764221" y="3244367"/>
            <a:ext cx="1190472" cy="91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1A8180E-D5F0-CA03-FB24-8AC3169B52A7}"/>
              </a:ext>
            </a:extLst>
          </p:cNvPr>
          <p:cNvCxnSpPr>
            <a:cxnSpLocks/>
          </p:cNvCxnSpPr>
          <p:nvPr/>
        </p:nvCxnSpPr>
        <p:spPr>
          <a:xfrm flipH="1">
            <a:off x="8085019" y="5623034"/>
            <a:ext cx="995919" cy="5150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05F8529-E074-53D4-5CC9-3EA31FA7A9C1}"/>
              </a:ext>
            </a:extLst>
          </p:cNvPr>
          <p:cNvSpPr txBox="1"/>
          <p:nvPr/>
        </p:nvSpPr>
        <p:spPr>
          <a:xfrm>
            <a:off x="8369860" y="2237637"/>
            <a:ext cx="3111143" cy="1098696"/>
          </a:xfrm>
          <a:prstGeom prst="rect">
            <a:avLst/>
          </a:prstGeom>
          <a:solidFill>
            <a:srgbClr val="FFFF00"/>
          </a:solidFill>
          <a:ln>
            <a:solidFill>
              <a:schemeClr val="tx1"/>
            </a:solidFill>
          </a:ln>
        </p:spPr>
        <p:txBody>
          <a:bodyPr wrap="square" rtlCol="0">
            <a:noAutofit/>
          </a:bodyPr>
          <a:lstStyle/>
          <a:p>
            <a:pPr algn="l"/>
            <a:r>
              <a:rPr lang="en-US" sz="1400" dirty="0"/>
              <a:t>Here the user searches for “What material is there to use for a research project on the history of the “Lean In” movement?”</a:t>
            </a:r>
          </a:p>
        </p:txBody>
      </p:sp>
    </p:spTree>
    <p:extLst>
      <p:ext uri="{BB962C8B-B14F-4D97-AF65-F5344CB8AC3E}">
        <p14:creationId xmlns:p14="http://schemas.microsoft.com/office/powerpoint/2010/main" val="1142321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24123-162E-EDFB-F6A6-2254306718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1D3AFB-31CA-6916-B713-F5C947345CE3}"/>
              </a:ext>
            </a:extLst>
          </p:cNvPr>
          <p:cNvPicPr>
            <a:picLocks noChangeAspect="1"/>
          </p:cNvPicPr>
          <p:nvPr/>
        </p:nvPicPr>
        <p:blipFill>
          <a:blip r:embed="rId2"/>
          <a:stretch>
            <a:fillRect/>
          </a:stretch>
        </p:blipFill>
        <p:spPr>
          <a:xfrm>
            <a:off x="2184400" y="1923541"/>
            <a:ext cx="8321040" cy="4565631"/>
          </a:xfrm>
          <a:prstGeom prst="rect">
            <a:avLst/>
          </a:prstGeom>
          <a:ln>
            <a:solidFill>
              <a:schemeClr val="tx1"/>
            </a:solidFill>
          </a:ln>
        </p:spPr>
      </p:pic>
      <p:sp>
        <p:nvSpPr>
          <p:cNvPr id="10" name="Title 9">
            <a:extLst>
              <a:ext uri="{FF2B5EF4-FFF2-40B4-BE49-F238E27FC236}">
                <a16:creationId xmlns:a16="http://schemas.microsoft.com/office/drawing/2014/main" id="{79775153-1F5F-23E8-2F83-A9268B7CBF04}"/>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D1361096-A9BA-7FD3-3901-4B6E557195D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11" name="Content Placeholder 10">
            <a:extLst>
              <a:ext uri="{FF2B5EF4-FFF2-40B4-BE49-F238E27FC236}">
                <a16:creationId xmlns:a16="http://schemas.microsoft.com/office/drawing/2014/main" id="{9EAD717B-17A5-60CF-9FE1-DFB10E579C8E}"/>
              </a:ext>
            </a:extLst>
          </p:cNvPr>
          <p:cNvSpPr>
            <a:spLocks noGrp="1"/>
          </p:cNvSpPr>
          <p:nvPr>
            <p:ph sz="quarter" idx="13"/>
          </p:nvPr>
        </p:nvSpPr>
        <p:spPr>
          <a:xfrm>
            <a:off x="370663" y="1131352"/>
            <a:ext cx="11335783" cy="748248"/>
          </a:xfrm>
        </p:spPr>
        <p:txBody>
          <a:bodyPr/>
          <a:lstStyle/>
          <a:p>
            <a:r>
              <a:rPr lang="en-US" dirty="0"/>
              <a:t>The query is converted into the form recognized by the search engine, and the brief results open. </a:t>
            </a:r>
          </a:p>
          <a:p>
            <a:r>
              <a:rPr lang="en-US" dirty="0"/>
              <a:t>A bar above the results shows the search query and provides editing options.</a:t>
            </a:r>
            <a:endParaRPr lang="en-US" sz="1800" dirty="0"/>
          </a:p>
        </p:txBody>
      </p:sp>
      <p:sp>
        <p:nvSpPr>
          <p:cNvPr id="4" name="Rectangle 3">
            <a:extLst>
              <a:ext uri="{FF2B5EF4-FFF2-40B4-BE49-F238E27FC236}">
                <a16:creationId xmlns:a16="http://schemas.microsoft.com/office/drawing/2014/main" id="{9A808BAF-F823-2B6D-335D-5ECDB477AECC}"/>
              </a:ext>
            </a:extLst>
          </p:cNvPr>
          <p:cNvSpPr/>
          <p:nvPr/>
        </p:nvSpPr>
        <p:spPr>
          <a:xfrm>
            <a:off x="2326640" y="1971040"/>
            <a:ext cx="4460240" cy="33083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664155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A305-EAEA-7074-7CA5-E4BE05FE292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CB89D67-D831-5E4A-B59F-B5BDBF238F59}"/>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C8C1FE1E-C2CC-3D8A-CD15-6BC907A2C57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pic>
        <p:nvPicPr>
          <p:cNvPr id="6" name="Picture 5">
            <a:extLst>
              <a:ext uri="{FF2B5EF4-FFF2-40B4-BE49-F238E27FC236}">
                <a16:creationId xmlns:a16="http://schemas.microsoft.com/office/drawing/2014/main" id="{39AA5ABE-1B5C-C3C4-D581-E64276D43ED6}"/>
              </a:ext>
            </a:extLst>
          </p:cNvPr>
          <p:cNvPicPr>
            <a:picLocks noChangeAspect="1"/>
          </p:cNvPicPr>
          <p:nvPr/>
        </p:nvPicPr>
        <p:blipFill>
          <a:blip r:embed="rId2"/>
          <a:stretch>
            <a:fillRect/>
          </a:stretch>
        </p:blipFill>
        <p:spPr>
          <a:xfrm>
            <a:off x="1483360" y="940235"/>
            <a:ext cx="9479280" cy="5146476"/>
          </a:xfrm>
          <a:prstGeom prst="rect">
            <a:avLst/>
          </a:prstGeom>
          <a:ln>
            <a:solidFill>
              <a:schemeClr val="tx1"/>
            </a:solidFill>
          </a:ln>
        </p:spPr>
      </p:pic>
      <p:sp>
        <p:nvSpPr>
          <p:cNvPr id="7" name="TextBox 6">
            <a:extLst>
              <a:ext uri="{FF2B5EF4-FFF2-40B4-BE49-F238E27FC236}">
                <a16:creationId xmlns:a16="http://schemas.microsoft.com/office/drawing/2014/main" id="{D5687553-0807-235E-0A91-7DBA35585725}"/>
              </a:ext>
            </a:extLst>
          </p:cNvPr>
          <p:cNvSpPr txBox="1"/>
          <p:nvPr/>
        </p:nvSpPr>
        <p:spPr>
          <a:xfrm>
            <a:off x="201220" y="2414777"/>
            <a:ext cx="3111143" cy="755143"/>
          </a:xfrm>
          <a:prstGeom prst="rect">
            <a:avLst/>
          </a:prstGeom>
          <a:solidFill>
            <a:srgbClr val="FFFF00"/>
          </a:solidFill>
          <a:ln>
            <a:solidFill>
              <a:schemeClr val="tx1"/>
            </a:solidFill>
          </a:ln>
        </p:spPr>
        <p:txBody>
          <a:bodyPr wrap="square" rtlCol="0">
            <a:noAutofit/>
          </a:bodyPr>
          <a:lstStyle/>
          <a:p>
            <a:r>
              <a:rPr lang="en-US" sz="1400" dirty="0"/>
              <a:t>If we look at the filters, we see that a lot of the 68,767 results are in a language other than English</a:t>
            </a:r>
          </a:p>
        </p:txBody>
      </p:sp>
      <p:sp>
        <p:nvSpPr>
          <p:cNvPr id="8" name="Rectangle 7">
            <a:extLst>
              <a:ext uri="{FF2B5EF4-FFF2-40B4-BE49-F238E27FC236}">
                <a16:creationId xmlns:a16="http://schemas.microsoft.com/office/drawing/2014/main" id="{3437572E-BF68-CF9D-8FDD-1BD72AD0E461}"/>
              </a:ext>
            </a:extLst>
          </p:cNvPr>
          <p:cNvSpPr/>
          <p:nvPr/>
        </p:nvSpPr>
        <p:spPr>
          <a:xfrm>
            <a:off x="1483360" y="4003040"/>
            <a:ext cx="1280160" cy="208367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A0748120-2D70-E1D2-7637-057EA6396699}"/>
              </a:ext>
            </a:extLst>
          </p:cNvPr>
          <p:cNvSpPr/>
          <p:nvPr/>
        </p:nvSpPr>
        <p:spPr>
          <a:xfrm>
            <a:off x="4419600" y="2143760"/>
            <a:ext cx="701040" cy="27101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70820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6D508-2978-6569-0A7A-EAAEE4EDBE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AC6E02E-51BB-B269-4795-FAD02DEA5D45}"/>
              </a:ext>
            </a:extLst>
          </p:cNvPr>
          <p:cNvPicPr>
            <a:picLocks noChangeAspect="1"/>
          </p:cNvPicPr>
          <p:nvPr/>
        </p:nvPicPr>
        <p:blipFill>
          <a:blip r:embed="rId2"/>
          <a:stretch>
            <a:fillRect/>
          </a:stretch>
        </p:blipFill>
        <p:spPr>
          <a:xfrm>
            <a:off x="1590040" y="1537781"/>
            <a:ext cx="9011920" cy="4918522"/>
          </a:xfrm>
          <a:prstGeom prst="rect">
            <a:avLst/>
          </a:prstGeom>
          <a:ln>
            <a:solidFill>
              <a:schemeClr val="tx1"/>
            </a:solidFill>
          </a:ln>
        </p:spPr>
      </p:pic>
      <p:sp>
        <p:nvSpPr>
          <p:cNvPr id="10" name="Title 9">
            <a:extLst>
              <a:ext uri="{FF2B5EF4-FFF2-40B4-BE49-F238E27FC236}">
                <a16:creationId xmlns:a16="http://schemas.microsoft.com/office/drawing/2014/main" id="{C3247B4C-A7F0-CBED-A409-94C3A17A5931}"/>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F9F4FB8F-AF1A-B40F-4812-02F23AA7337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11" name="Content Placeholder 10">
            <a:extLst>
              <a:ext uri="{FF2B5EF4-FFF2-40B4-BE49-F238E27FC236}">
                <a16:creationId xmlns:a16="http://schemas.microsoft.com/office/drawing/2014/main" id="{97EB3910-3D08-3D9E-7D0D-CC1B8B8879F3}"/>
              </a:ext>
            </a:extLst>
          </p:cNvPr>
          <p:cNvSpPr>
            <a:spLocks noGrp="1"/>
          </p:cNvSpPr>
          <p:nvPr>
            <p:ph sz="quarter" idx="13"/>
          </p:nvPr>
        </p:nvSpPr>
        <p:spPr>
          <a:xfrm>
            <a:off x="370663" y="1131352"/>
            <a:ext cx="11335783" cy="748248"/>
          </a:xfrm>
        </p:spPr>
        <p:txBody>
          <a:bodyPr/>
          <a:lstStyle/>
          <a:p>
            <a:r>
              <a:rPr lang="en-US" dirty="0"/>
              <a:t>If the user wishes, he or she can change the natural language search text by clicking “Edit”</a:t>
            </a:r>
            <a:endParaRPr lang="en-US" sz="1800" dirty="0"/>
          </a:p>
        </p:txBody>
      </p:sp>
      <p:sp>
        <p:nvSpPr>
          <p:cNvPr id="2" name="Rectangle 1">
            <a:extLst>
              <a:ext uri="{FF2B5EF4-FFF2-40B4-BE49-F238E27FC236}">
                <a16:creationId xmlns:a16="http://schemas.microsoft.com/office/drawing/2014/main" id="{A3612ADA-AF31-05E8-CDE8-BC9675E26B72}"/>
              </a:ext>
            </a:extLst>
          </p:cNvPr>
          <p:cNvSpPr/>
          <p:nvPr/>
        </p:nvSpPr>
        <p:spPr>
          <a:xfrm>
            <a:off x="8585200" y="1717041"/>
            <a:ext cx="386080" cy="22923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7FFCACB7-A2A9-B138-12DD-C11F4CCFCE26}"/>
              </a:ext>
            </a:extLst>
          </p:cNvPr>
          <p:cNvSpPr txBox="1"/>
          <p:nvPr/>
        </p:nvSpPr>
        <p:spPr>
          <a:xfrm>
            <a:off x="8737600" y="2672080"/>
            <a:ext cx="1739486" cy="370840"/>
          </a:xfrm>
          <a:prstGeom prst="rect">
            <a:avLst/>
          </a:prstGeom>
          <a:solidFill>
            <a:srgbClr val="FFFF00"/>
          </a:solidFill>
          <a:ln>
            <a:solidFill>
              <a:schemeClr val="tx1"/>
            </a:solidFill>
          </a:ln>
        </p:spPr>
        <p:txBody>
          <a:bodyPr wrap="square" rtlCol="0">
            <a:noAutofit/>
          </a:bodyPr>
          <a:lstStyle/>
          <a:p>
            <a:pPr algn="l"/>
            <a:r>
              <a:rPr lang="en-US" sz="1400" dirty="0"/>
              <a:t>We will click “Edit”</a:t>
            </a:r>
          </a:p>
        </p:txBody>
      </p:sp>
      <p:cxnSp>
        <p:nvCxnSpPr>
          <p:cNvPr id="4" name="Straight Arrow Connector 3">
            <a:extLst>
              <a:ext uri="{FF2B5EF4-FFF2-40B4-BE49-F238E27FC236}">
                <a16:creationId xmlns:a16="http://schemas.microsoft.com/office/drawing/2014/main" id="{77200811-26BE-C00E-B4B8-3E51A9753726}"/>
              </a:ext>
            </a:extLst>
          </p:cNvPr>
          <p:cNvCxnSpPr>
            <a:cxnSpLocks/>
          </p:cNvCxnSpPr>
          <p:nvPr/>
        </p:nvCxnSpPr>
        <p:spPr>
          <a:xfrm flipH="1" flipV="1">
            <a:off x="8950960" y="1965960"/>
            <a:ext cx="443023" cy="6988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904DE8-01A8-D656-7B6F-D6F06D22BF0B}"/>
              </a:ext>
            </a:extLst>
          </p:cNvPr>
          <p:cNvSpPr txBox="1"/>
          <p:nvPr/>
        </p:nvSpPr>
        <p:spPr>
          <a:xfrm>
            <a:off x="6786880" y="3423920"/>
            <a:ext cx="3690206" cy="2072640"/>
          </a:xfrm>
          <a:prstGeom prst="rect">
            <a:avLst/>
          </a:prstGeom>
          <a:solidFill>
            <a:srgbClr val="FFFF00"/>
          </a:solidFill>
          <a:ln>
            <a:solidFill>
              <a:schemeClr val="tx1"/>
            </a:solidFill>
          </a:ln>
        </p:spPr>
        <p:txBody>
          <a:bodyPr wrap="square" rtlCol="0">
            <a:noAutofit/>
          </a:bodyPr>
          <a:lstStyle/>
          <a:p>
            <a:r>
              <a:rPr lang="en-US" sz="1400" dirty="0"/>
              <a:t>Instead of “What material is there to use for a research project on the history of the “Lean In” movement?“ </a:t>
            </a:r>
          </a:p>
          <a:p>
            <a:endParaRPr lang="en-US" sz="1400" dirty="0"/>
          </a:p>
          <a:p>
            <a:r>
              <a:rPr lang="en-US" sz="1400" dirty="0"/>
              <a:t>we will search for </a:t>
            </a:r>
          </a:p>
          <a:p>
            <a:endParaRPr lang="en-US" sz="1400" dirty="0"/>
          </a:p>
          <a:p>
            <a:r>
              <a:rPr lang="en-US" sz="1400" dirty="0"/>
              <a:t>“What material is there </a:t>
            </a:r>
            <a:r>
              <a:rPr lang="en-US" sz="1400" b="1" dirty="0"/>
              <a:t>in English</a:t>
            </a:r>
            <a:r>
              <a:rPr lang="en-US" sz="1400" dirty="0"/>
              <a:t> to use for a research project on the history of the “Lean In” movement? “ </a:t>
            </a:r>
          </a:p>
        </p:txBody>
      </p:sp>
    </p:spTree>
    <p:extLst>
      <p:ext uri="{BB962C8B-B14F-4D97-AF65-F5344CB8AC3E}">
        <p14:creationId xmlns:p14="http://schemas.microsoft.com/office/powerpoint/2010/main" val="1444255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02465-3A29-C12C-B91B-93A91E64D09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AC10187-4FCF-E5A6-BADA-3A184EEDDAAF}"/>
              </a:ext>
            </a:extLst>
          </p:cNvPr>
          <p:cNvPicPr>
            <a:picLocks noChangeAspect="1"/>
          </p:cNvPicPr>
          <p:nvPr/>
        </p:nvPicPr>
        <p:blipFill>
          <a:blip r:embed="rId2"/>
          <a:stretch>
            <a:fillRect/>
          </a:stretch>
        </p:blipFill>
        <p:spPr>
          <a:xfrm>
            <a:off x="3725159" y="1699645"/>
            <a:ext cx="4464616" cy="4864608"/>
          </a:xfrm>
          <a:prstGeom prst="rect">
            <a:avLst/>
          </a:prstGeom>
          <a:ln>
            <a:solidFill>
              <a:schemeClr val="tx1"/>
            </a:solidFill>
          </a:ln>
        </p:spPr>
      </p:pic>
      <p:sp>
        <p:nvSpPr>
          <p:cNvPr id="10" name="Title 9">
            <a:extLst>
              <a:ext uri="{FF2B5EF4-FFF2-40B4-BE49-F238E27FC236}">
                <a16:creationId xmlns:a16="http://schemas.microsoft.com/office/drawing/2014/main" id="{604093C1-388D-E124-736A-518F0D00C825}"/>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AE44836E-7A79-5EF8-7F24-A46219B497F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a:p>
        </p:txBody>
      </p:sp>
      <p:sp>
        <p:nvSpPr>
          <p:cNvPr id="11" name="Content Placeholder 10">
            <a:extLst>
              <a:ext uri="{FF2B5EF4-FFF2-40B4-BE49-F238E27FC236}">
                <a16:creationId xmlns:a16="http://schemas.microsoft.com/office/drawing/2014/main" id="{74BA45E1-DABE-5FE2-E94D-6A9484F77620}"/>
              </a:ext>
            </a:extLst>
          </p:cNvPr>
          <p:cNvSpPr>
            <a:spLocks noGrp="1"/>
          </p:cNvSpPr>
          <p:nvPr>
            <p:ph sz="quarter" idx="13"/>
          </p:nvPr>
        </p:nvSpPr>
        <p:spPr>
          <a:xfrm>
            <a:off x="370663" y="1131352"/>
            <a:ext cx="11335783" cy="748248"/>
          </a:xfrm>
        </p:spPr>
        <p:txBody>
          <a:bodyPr/>
          <a:lstStyle/>
          <a:p>
            <a:r>
              <a:rPr lang="en-US" dirty="0"/>
              <a:t>If the user wishes, he or she can change the natural language search text by clicking “Edit”</a:t>
            </a:r>
            <a:endParaRPr lang="en-US" sz="1800" dirty="0"/>
          </a:p>
        </p:txBody>
      </p:sp>
      <p:sp>
        <p:nvSpPr>
          <p:cNvPr id="2" name="Rectangle 1">
            <a:extLst>
              <a:ext uri="{FF2B5EF4-FFF2-40B4-BE49-F238E27FC236}">
                <a16:creationId xmlns:a16="http://schemas.microsoft.com/office/drawing/2014/main" id="{033F90CB-2444-BF76-1ADE-F1AE8EDB00D4}"/>
              </a:ext>
            </a:extLst>
          </p:cNvPr>
          <p:cNvSpPr/>
          <p:nvPr/>
        </p:nvSpPr>
        <p:spPr>
          <a:xfrm>
            <a:off x="3879000" y="2952218"/>
            <a:ext cx="4066120" cy="3193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3B914C72-5D03-CEBF-B965-0F27431C9BE4}"/>
              </a:ext>
            </a:extLst>
          </p:cNvPr>
          <p:cNvSpPr txBox="1"/>
          <p:nvPr/>
        </p:nvSpPr>
        <p:spPr>
          <a:xfrm>
            <a:off x="8118655" y="3271520"/>
            <a:ext cx="3690206" cy="2455128"/>
          </a:xfrm>
          <a:prstGeom prst="rect">
            <a:avLst/>
          </a:prstGeom>
          <a:solidFill>
            <a:srgbClr val="FFFF00"/>
          </a:solidFill>
          <a:ln>
            <a:solidFill>
              <a:schemeClr val="tx1"/>
            </a:solidFill>
          </a:ln>
        </p:spPr>
        <p:txBody>
          <a:bodyPr wrap="square" rtlCol="0">
            <a:noAutofit/>
          </a:bodyPr>
          <a:lstStyle/>
          <a:p>
            <a:r>
              <a:rPr lang="en-US" sz="1400" dirty="0"/>
              <a:t>We change the search query from:</a:t>
            </a:r>
          </a:p>
          <a:p>
            <a:endParaRPr lang="en-US" sz="1400" dirty="0"/>
          </a:p>
          <a:p>
            <a:r>
              <a:rPr lang="en-US" sz="1400" dirty="0"/>
              <a:t>“What material is there to use for a research project on the history of the “Lean In” movement?“</a:t>
            </a:r>
          </a:p>
          <a:p>
            <a:r>
              <a:rPr lang="en-US" sz="1400" dirty="0"/>
              <a:t> </a:t>
            </a:r>
            <a:br>
              <a:rPr lang="en-US" sz="1400" dirty="0"/>
            </a:br>
            <a:r>
              <a:rPr lang="en-US" sz="1400" dirty="0"/>
              <a:t>to:</a:t>
            </a:r>
          </a:p>
          <a:p>
            <a:endParaRPr lang="en-US" sz="1400" dirty="0"/>
          </a:p>
          <a:p>
            <a:r>
              <a:rPr lang="en-US" sz="1400" dirty="0"/>
              <a:t>“What material is there </a:t>
            </a:r>
            <a:r>
              <a:rPr lang="en-US" sz="1400" b="1" dirty="0"/>
              <a:t>in English </a:t>
            </a:r>
            <a:r>
              <a:rPr lang="en-US" sz="1400" dirty="0"/>
              <a:t>to use for a research project on the history of the “Lean In” movement?“ </a:t>
            </a:r>
          </a:p>
        </p:txBody>
      </p:sp>
      <p:sp>
        <p:nvSpPr>
          <p:cNvPr id="7" name="TextBox 6">
            <a:extLst>
              <a:ext uri="{FF2B5EF4-FFF2-40B4-BE49-F238E27FC236}">
                <a16:creationId xmlns:a16="http://schemas.microsoft.com/office/drawing/2014/main" id="{512F0D75-ACBB-A9C7-F95E-58B16A72CF57}"/>
              </a:ext>
            </a:extLst>
          </p:cNvPr>
          <p:cNvSpPr txBox="1"/>
          <p:nvPr/>
        </p:nvSpPr>
        <p:spPr>
          <a:xfrm>
            <a:off x="1072055" y="2144110"/>
            <a:ext cx="1692166" cy="808107"/>
          </a:xfrm>
          <a:prstGeom prst="rect">
            <a:avLst/>
          </a:prstGeom>
          <a:solidFill>
            <a:srgbClr val="FFFF00"/>
          </a:solidFill>
          <a:ln>
            <a:solidFill>
              <a:schemeClr val="tx1"/>
            </a:solidFill>
          </a:ln>
        </p:spPr>
        <p:txBody>
          <a:bodyPr wrap="square" rtlCol="0">
            <a:noAutofit/>
          </a:bodyPr>
          <a:lstStyle/>
          <a:p>
            <a:pPr algn="l"/>
            <a:r>
              <a:rPr lang="en-US" sz="1400" dirty="0"/>
              <a:t>We are leaving the scope as “Catalog and CDI”</a:t>
            </a:r>
          </a:p>
        </p:txBody>
      </p:sp>
      <p:cxnSp>
        <p:nvCxnSpPr>
          <p:cNvPr id="8" name="Straight Arrow Connector 7">
            <a:extLst>
              <a:ext uri="{FF2B5EF4-FFF2-40B4-BE49-F238E27FC236}">
                <a16:creationId xmlns:a16="http://schemas.microsoft.com/office/drawing/2014/main" id="{A4271BBD-3BE2-149B-0F6F-C4D3D8D584EE}"/>
              </a:ext>
            </a:extLst>
          </p:cNvPr>
          <p:cNvCxnSpPr>
            <a:cxnSpLocks/>
            <a:stCxn id="7" idx="3"/>
          </p:cNvCxnSpPr>
          <p:nvPr/>
        </p:nvCxnSpPr>
        <p:spPr>
          <a:xfrm>
            <a:off x="2764221" y="2548164"/>
            <a:ext cx="1033316" cy="478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E144-6B0E-61C3-3C11-D6114C6FD1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4B7DC2-6BF5-B4DC-229C-816B48E1821C}"/>
              </a:ext>
            </a:extLst>
          </p:cNvPr>
          <p:cNvPicPr>
            <a:picLocks noChangeAspect="1"/>
          </p:cNvPicPr>
          <p:nvPr/>
        </p:nvPicPr>
        <p:blipFill>
          <a:blip r:embed="rId2"/>
          <a:stretch>
            <a:fillRect/>
          </a:stretch>
        </p:blipFill>
        <p:spPr>
          <a:xfrm>
            <a:off x="1899920" y="1583558"/>
            <a:ext cx="9219584" cy="4980695"/>
          </a:xfrm>
          <a:prstGeom prst="rect">
            <a:avLst/>
          </a:prstGeom>
          <a:ln>
            <a:solidFill>
              <a:schemeClr val="tx1"/>
            </a:solidFill>
          </a:ln>
        </p:spPr>
      </p:pic>
      <p:sp>
        <p:nvSpPr>
          <p:cNvPr id="10" name="Title 9">
            <a:extLst>
              <a:ext uri="{FF2B5EF4-FFF2-40B4-BE49-F238E27FC236}">
                <a16:creationId xmlns:a16="http://schemas.microsoft.com/office/drawing/2014/main" id="{BDCCFCE4-90F5-C140-7673-C8E779C3CE57}"/>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C1209A45-7373-0F35-9820-71C0E16A6D8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a:p>
        </p:txBody>
      </p:sp>
      <p:sp>
        <p:nvSpPr>
          <p:cNvPr id="11" name="Content Placeholder 10">
            <a:extLst>
              <a:ext uri="{FF2B5EF4-FFF2-40B4-BE49-F238E27FC236}">
                <a16:creationId xmlns:a16="http://schemas.microsoft.com/office/drawing/2014/main" id="{4C0A1201-226C-5F29-6547-A6D13C91D636}"/>
              </a:ext>
            </a:extLst>
          </p:cNvPr>
          <p:cNvSpPr>
            <a:spLocks noGrp="1"/>
          </p:cNvSpPr>
          <p:nvPr>
            <p:ph sz="quarter" idx="13"/>
          </p:nvPr>
        </p:nvSpPr>
        <p:spPr>
          <a:xfrm>
            <a:off x="370663" y="1131352"/>
            <a:ext cx="11335783" cy="748248"/>
          </a:xfrm>
        </p:spPr>
        <p:txBody>
          <a:bodyPr/>
          <a:lstStyle/>
          <a:p>
            <a:r>
              <a:rPr lang="en-US" dirty="0"/>
              <a:t>The new edited search is performed</a:t>
            </a:r>
            <a:endParaRPr lang="en-US" sz="1800" dirty="0"/>
          </a:p>
        </p:txBody>
      </p:sp>
      <p:sp>
        <p:nvSpPr>
          <p:cNvPr id="4" name="TextBox 3">
            <a:extLst>
              <a:ext uri="{FF2B5EF4-FFF2-40B4-BE49-F238E27FC236}">
                <a16:creationId xmlns:a16="http://schemas.microsoft.com/office/drawing/2014/main" id="{7B2F020B-6D30-BB76-ADAC-C76410A63F0B}"/>
              </a:ext>
            </a:extLst>
          </p:cNvPr>
          <p:cNvSpPr txBox="1"/>
          <p:nvPr/>
        </p:nvSpPr>
        <p:spPr>
          <a:xfrm>
            <a:off x="162560" y="3921759"/>
            <a:ext cx="1402080" cy="1544321"/>
          </a:xfrm>
          <a:prstGeom prst="rect">
            <a:avLst/>
          </a:prstGeom>
          <a:solidFill>
            <a:srgbClr val="FFFF00"/>
          </a:solidFill>
          <a:ln>
            <a:solidFill>
              <a:schemeClr val="accent2"/>
            </a:solidFill>
          </a:ln>
        </p:spPr>
        <p:txBody>
          <a:bodyPr wrap="square" rtlCol="0">
            <a:noAutofit/>
          </a:bodyPr>
          <a:lstStyle/>
          <a:p>
            <a:pPr algn="l"/>
            <a:r>
              <a:rPr lang="en-US" sz="1400" dirty="0"/>
              <a:t>Instead of 68,767 results we have 64,984 results, and one language.</a:t>
            </a:r>
          </a:p>
        </p:txBody>
      </p:sp>
      <p:sp>
        <p:nvSpPr>
          <p:cNvPr id="5" name="Rectangle 4">
            <a:extLst>
              <a:ext uri="{FF2B5EF4-FFF2-40B4-BE49-F238E27FC236}">
                <a16:creationId xmlns:a16="http://schemas.microsoft.com/office/drawing/2014/main" id="{72485F4C-BE2C-5B61-21F5-099B357A2EDB}"/>
              </a:ext>
            </a:extLst>
          </p:cNvPr>
          <p:cNvSpPr/>
          <p:nvPr/>
        </p:nvSpPr>
        <p:spPr>
          <a:xfrm>
            <a:off x="2692400" y="2753360"/>
            <a:ext cx="4572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B42350C1-AD8A-456C-E7E7-0832FB617B34}"/>
              </a:ext>
            </a:extLst>
          </p:cNvPr>
          <p:cNvSpPr/>
          <p:nvPr/>
        </p:nvSpPr>
        <p:spPr>
          <a:xfrm>
            <a:off x="2692400" y="2306320"/>
            <a:ext cx="1046480" cy="3454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17319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1B4E0-F877-73DD-63D8-D5DC9BA4F38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F7B52B7-2434-374D-39C1-A1288087C7BB}"/>
              </a:ext>
            </a:extLst>
          </p:cNvPr>
          <p:cNvSpPr>
            <a:spLocks noGrp="1"/>
          </p:cNvSpPr>
          <p:nvPr>
            <p:ph type="title"/>
          </p:nvPr>
        </p:nvSpPr>
        <p:spPr/>
        <p:txBody>
          <a:bodyPr/>
          <a:lstStyle/>
          <a:p>
            <a:r>
              <a:rPr lang="en-US" dirty="0"/>
              <a:t>Ask Anything Natural Language Search - Example 2</a:t>
            </a:r>
            <a:endParaRPr lang="en-NL" dirty="0"/>
          </a:p>
        </p:txBody>
      </p:sp>
      <p:sp>
        <p:nvSpPr>
          <p:cNvPr id="9" name="Slide Number Placeholder 5">
            <a:extLst>
              <a:ext uri="{FF2B5EF4-FFF2-40B4-BE49-F238E27FC236}">
                <a16:creationId xmlns:a16="http://schemas.microsoft.com/office/drawing/2014/main" id="{7890762E-8C3C-9269-016E-1016290B694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a:p>
        </p:txBody>
      </p:sp>
      <p:sp>
        <p:nvSpPr>
          <p:cNvPr id="11" name="Content Placeholder 10">
            <a:extLst>
              <a:ext uri="{FF2B5EF4-FFF2-40B4-BE49-F238E27FC236}">
                <a16:creationId xmlns:a16="http://schemas.microsoft.com/office/drawing/2014/main" id="{0CEAE152-0635-B93E-F073-3E120EDE8D25}"/>
              </a:ext>
            </a:extLst>
          </p:cNvPr>
          <p:cNvSpPr>
            <a:spLocks noGrp="1"/>
          </p:cNvSpPr>
          <p:nvPr>
            <p:ph sz="quarter" idx="13"/>
          </p:nvPr>
        </p:nvSpPr>
        <p:spPr>
          <a:xfrm>
            <a:off x="370663" y="1131352"/>
            <a:ext cx="11335783" cy="748248"/>
          </a:xfrm>
        </p:spPr>
        <p:txBody>
          <a:bodyPr/>
          <a:lstStyle/>
          <a:p>
            <a:r>
              <a:rPr lang="en-US" dirty="0"/>
              <a:t>If we view the filters, we see that it is automatically faceted by English (because our Natural language Search specified “in English”).</a:t>
            </a:r>
            <a:endParaRPr lang="en-US" sz="1800" dirty="0"/>
          </a:p>
        </p:txBody>
      </p:sp>
      <p:sp>
        <p:nvSpPr>
          <p:cNvPr id="5" name="Rectangle 4">
            <a:extLst>
              <a:ext uri="{FF2B5EF4-FFF2-40B4-BE49-F238E27FC236}">
                <a16:creationId xmlns:a16="http://schemas.microsoft.com/office/drawing/2014/main" id="{21A55CBF-88C0-B173-5DAB-E427222D8F13}"/>
              </a:ext>
            </a:extLst>
          </p:cNvPr>
          <p:cNvSpPr/>
          <p:nvPr/>
        </p:nvSpPr>
        <p:spPr>
          <a:xfrm>
            <a:off x="2692400" y="2753360"/>
            <a:ext cx="4572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85E15516-3E1A-2421-936B-4192B4999B01}"/>
              </a:ext>
            </a:extLst>
          </p:cNvPr>
          <p:cNvSpPr/>
          <p:nvPr/>
        </p:nvSpPr>
        <p:spPr>
          <a:xfrm>
            <a:off x="2692400" y="2306320"/>
            <a:ext cx="1046480" cy="3454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7" name="Picture 6">
            <a:extLst>
              <a:ext uri="{FF2B5EF4-FFF2-40B4-BE49-F238E27FC236}">
                <a16:creationId xmlns:a16="http://schemas.microsoft.com/office/drawing/2014/main" id="{38F9C150-44FD-9D67-02C2-D3B170BBB4FC}"/>
              </a:ext>
            </a:extLst>
          </p:cNvPr>
          <p:cNvPicPr>
            <a:picLocks noChangeAspect="1"/>
          </p:cNvPicPr>
          <p:nvPr/>
        </p:nvPicPr>
        <p:blipFill>
          <a:blip r:embed="rId2"/>
          <a:stretch>
            <a:fillRect/>
          </a:stretch>
        </p:blipFill>
        <p:spPr>
          <a:xfrm>
            <a:off x="1574800" y="1882271"/>
            <a:ext cx="9042400" cy="4681982"/>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72328A55-3D54-2744-7EE9-4826FC9201A4}"/>
              </a:ext>
            </a:extLst>
          </p:cNvPr>
          <p:cNvCxnSpPr/>
          <p:nvPr/>
        </p:nvCxnSpPr>
        <p:spPr>
          <a:xfrm>
            <a:off x="1046480" y="5384800"/>
            <a:ext cx="6807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4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p:txBody>
          <a:bodyPr/>
          <a:lstStyle/>
          <a:p>
            <a:r>
              <a:rPr lang="en-US" sz="3600" dirty="0"/>
              <a:t>Introduction</a:t>
            </a:r>
            <a:endParaRPr lang="en-NL" sz="3600" dirty="0"/>
          </a:p>
        </p:txBody>
      </p:sp>
      <p:pic>
        <p:nvPicPr>
          <p:cNvPr id="17" name="Graphic 16">
            <a:extLst>
              <a:ext uri="{FF2B5EF4-FFF2-40B4-BE49-F238E27FC236}">
                <a16:creationId xmlns:a16="http://schemas.microsoft.com/office/drawing/2014/main" id="{ED42B996-4E3E-EA73-612A-BF80DE988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436352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9F0A-59E3-4E61-915E-C64F8482E59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E9A844-7456-2EA6-320C-AEB42C9E6026}"/>
              </a:ext>
            </a:extLst>
          </p:cNvPr>
          <p:cNvSpPr>
            <a:spLocks noGrp="1"/>
          </p:cNvSpPr>
          <p:nvPr>
            <p:ph type="body" sz="quarter" idx="16"/>
          </p:nvPr>
        </p:nvSpPr>
        <p:spPr/>
        <p:txBody>
          <a:bodyPr/>
          <a:lstStyle/>
          <a:p>
            <a:r>
              <a:rPr lang="en-US" sz="3600" dirty="0"/>
              <a:t>The conversion of natural language search to Boolean search – example 1</a:t>
            </a:r>
          </a:p>
        </p:txBody>
      </p:sp>
      <p:pic>
        <p:nvPicPr>
          <p:cNvPr id="17" name="Graphic 16">
            <a:extLst>
              <a:ext uri="{FF2B5EF4-FFF2-40B4-BE49-F238E27FC236}">
                <a16:creationId xmlns:a16="http://schemas.microsoft.com/office/drawing/2014/main" id="{0F4260A1-C5B9-58FA-4F70-B95F8A40C0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176297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0B964-FD7A-06BC-7BA0-8DBEB5AF630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709F413-18E2-53CE-CFDD-B79FAC87042C}"/>
              </a:ext>
            </a:extLst>
          </p:cNvPr>
          <p:cNvSpPr>
            <a:spLocks noGrp="1"/>
          </p:cNvSpPr>
          <p:nvPr>
            <p:ph type="title"/>
          </p:nvPr>
        </p:nvSpPr>
        <p:spPr/>
        <p:txBody>
          <a:bodyPr/>
          <a:lstStyle/>
          <a:p>
            <a:r>
              <a:rPr lang="en-US" sz="2400" dirty="0"/>
              <a:t>The conversion of natural language search to Boolean search – example 1</a:t>
            </a:r>
            <a:endParaRPr lang="en-NL" sz="2400" dirty="0"/>
          </a:p>
        </p:txBody>
      </p:sp>
      <p:sp>
        <p:nvSpPr>
          <p:cNvPr id="9" name="Slide Number Placeholder 5">
            <a:extLst>
              <a:ext uri="{FF2B5EF4-FFF2-40B4-BE49-F238E27FC236}">
                <a16:creationId xmlns:a16="http://schemas.microsoft.com/office/drawing/2014/main" id="{2A2EFB21-E91A-7CF9-203C-33FED2F3C6B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a:p>
        </p:txBody>
      </p:sp>
      <p:sp>
        <p:nvSpPr>
          <p:cNvPr id="11" name="Content Placeholder 10">
            <a:extLst>
              <a:ext uri="{FF2B5EF4-FFF2-40B4-BE49-F238E27FC236}">
                <a16:creationId xmlns:a16="http://schemas.microsoft.com/office/drawing/2014/main" id="{E2DC1B4A-B886-A2D2-EA29-5EAA6A2ACA86}"/>
              </a:ext>
            </a:extLst>
          </p:cNvPr>
          <p:cNvSpPr>
            <a:spLocks noGrp="1"/>
          </p:cNvSpPr>
          <p:nvPr>
            <p:ph sz="quarter" idx="13"/>
          </p:nvPr>
        </p:nvSpPr>
        <p:spPr>
          <a:xfrm>
            <a:off x="370663" y="1131352"/>
            <a:ext cx="11335783" cy="748248"/>
          </a:xfrm>
        </p:spPr>
        <p:txBody>
          <a:bodyPr/>
          <a:lstStyle/>
          <a:p>
            <a:r>
              <a:rPr lang="en-US" dirty="0"/>
              <a:t>Users can view (and if desired modify) the generated Boolean search by selecting Generated Query.</a:t>
            </a:r>
          </a:p>
          <a:p>
            <a:r>
              <a:rPr lang="en-US" dirty="0"/>
              <a:t>This is the search for “What books are there by or about Gloria Steinem or Sheryl Sandberg”</a:t>
            </a:r>
          </a:p>
        </p:txBody>
      </p:sp>
      <p:pic>
        <p:nvPicPr>
          <p:cNvPr id="17" name="Picture 16">
            <a:extLst>
              <a:ext uri="{FF2B5EF4-FFF2-40B4-BE49-F238E27FC236}">
                <a16:creationId xmlns:a16="http://schemas.microsoft.com/office/drawing/2014/main" id="{0A3BBDFF-E609-BA7C-8923-7BE4F146D76E}"/>
              </a:ext>
            </a:extLst>
          </p:cNvPr>
          <p:cNvPicPr>
            <a:picLocks noChangeAspect="1"/>
          </p:cNvPicPr>
          <p:nvPr/>
        </p:nvPicPr>
        <p:blipFill>
          <a:blip r:embed="rId2"/>
          <a:stretch>
            <a:fillRect/>
          </a:stretch>
        </p:blipFill>
        <p:spPr>
          <a:xfrm>
            <a:off x="1564640" y="1984857"/>
            <a:ext cx="9062720" cy="4579396"/>
          </a:xfrm>
          <a:prstGeom prst="rect">
            <a:avLst/>
          </a:prstGeom>
          <a:ln>
            <a:solidFill>
              <a:schemeClr val="tx1"/>
            </a:solidFill>
          </a:ln>
        </p:spPr>
      </p:pic>
      <p:sp>
        <p:nvSpPr>
          <p:cNvPr id="2" name="Rectangle 1">
            <a:extLst>
              <a:ext uri="{FF2B5EF4-FFF2-40B4-BE49-F238E27FC236}">
                <a16:creationId xmlns:a16="http://schemas.microsoft.com/office/drawing/2014/main" id="{8FBED14D-5032-7D46-48DA-476F0C97DFE7}"/>
              </a:ext>
            </a:extLst>
          </p:cNvPr>
          <p:cNvSpPr/>
          <p:nvPr/>
        </p:nvSpPr>
        <p:spPr>
          <a:xfrm>
            <a:off x="9621520" y="2103120"/>
            <a:ext cx="8940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9F68C692-289C-DF74-586E-D2706350E718}"/>
              </a:ext>
            </a:extLst>
          </p:cNvPr>
          <p:cNvSpPr txBox="1"/>
          <p:nvPr/>
        </p:nvSpPr>
        <p:spPr>
          <a:xfrm>
            <a:off x="9966960" y="3058160"/>
            <a:ext cx="1739486" cy="548640"/>
          </a:xfrm>
          <a:prstGeom prst="rect">
            <a:avLst/>
          </a:prstGeom>
          <a:solidFill>
            <a:srgbClr val="FFFF00"/>
          </a:solidFill>
          <a:ln>
            <a:solidFill>
              <a:schemeClr val="tx1"/>
            </a:solidFill>
          </a:ln>
        </p:spPr>
        <p:txBody>
          <a:bodyPr wrap="square" rtlCol="0">
            <a:noAutofit/>
          </a:bodyPr>
          <a:lstStyle/>
          <a:p>
            <a:pPr algn="l"/>
            <a:r>
              <a:rPr lang="en-US" sz="1400" dirty="0"/>
              <a:t>We will click “Generated Query”</a:t>
            </a:r>
          </a:p>
        </p:txBody>
      </p:sp>
      <p:cxnSp>
        <p:nvCxnSpPr>
          <p:cNvPr id="5" name="Straight Arrow Connector 4">
            <a:extLst>
              <a:ext uri="{FF2B5EF4-FFF2-40B4-BE49-F238E27FC236}">
                <a16:creationId xmlns:a16="http://schemas.microsoft.com/office/drawing/2014/main" id="{9B9FDA99-AC92-1878-A1F6-2D65C6398988}"/>
              </a:ext>
            </a:extLst>
          </p:cNvPr>
          <p:cNvCxnSpPr>
            <a:stCxn id="3" idx="0"/>
          </p:cNvCxnSpPr>
          <p:nvPr/>
        </p:nvCxnSpPr>
        <p:spPr>
          <a:xfrm flipH="1" flipV="1">
            <a:off x="10424160" y="2479040"/>
            <a:ext cx="412543" cy="579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578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BAC76-5AD2-59E3-5F95-8F44248425C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9758E9-8CED-0FF9-42BF-A47BADEAB3BC}"/>
              </a:ext>
            </a:extLst>
          </p:cNvPr>
          <p:cNvPicPr>
            <a:picLocks noChangeAspect="1"/>
          </p:cNvPicPr>
          <p:nvPr/>
        </p:nvPicPr>
        <p:blipFill>
          <a:blip r:embed="rId2"/>
          <a:stretch>
            <a:fillRect/>
          </a:stretch>
        </p:blipFill>
        <p:spPr>
          <a:xfrm>
            <a:off x="1973937" y="1680696"/>
            <a:ext cx="8656494" cy="4974997"/>
          </a:xfrm>
          <a:prstGeom prst="rect">
            <a:avLst/>
          </a:prstGeom>
          <a:ln>
            <a:solidFill>
              <a:schemeClr val="tx1"/>
            </a:solidFill>
          </a:ln>
        </p:spPr>
      </p:pic>
      <p:sp>
        <p:nvSpPr>
          <p:cNvPr id="9" name="Slide Number Placeholder 5">
            <a:extLst>
              <a:ext uri="{FF2B5EF4-FFF2-40B4-BE49-F238E27FC236}">
                <a16:creationId xmlns:a16="http://schemas.microsoft.com/office/drawing/2014/main" id="{F8AE7BE6-7C02-3912-5513-376E6EA040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a:p>
        </p:txBody>
      </p:sp>
      <p:sp>
        <p:nvSpPr>
          <p:cNvPr id="11" name="Content Placeholder 10">
            <a:extLst>
              <a:ext uri="{FF2B5EF4-FFF2-40B4-BE49-F238E27FC236}">
                <a16:creationId xmlns:a16="http://schemas.microsoft.com/office/drawing/2014/main" id="{D7A74838-D222-1AAD-D035-BF2BAD8DF1D1}"/>
              </a:ext>
            </a:extLst>
          </p:cNvPr>
          <p:cNvSpPr>
            <a:spLocks noGrp="1"/>
          </p:cNvSpPr>
          <p:nvPr>
            <p:ph sz="quarter" idx="13"/>
          </p:nvPr>
        </p:nvSpPr>
        <p:spPr>
          <a:xfrm>
            <a:off x="370663" y="1131352"/>
            <a:ext cx="11335783" cy="748248"/>
          </a:xfrm>
        </p:spPr>
        <p:txBody>
          <a:bodyPr/>
          <a:lstStyle/>
          <a:p>
            <a:r>
              <a:rPr lang="en-US" dirty="0"/>
              <a:t>We can see (and if desired change) the query generated by Primo from the natural language search</a:t>
            </a:r>
          </a:p>
        </p:txBody>
      </p:sp>
      <p:sp>
        <p:nvSpPr>
          <p:cNvPr id="14" name="Title 9">
            <a:extLst>
              <a:ext uri="{FF2B5EF4-FFF2-40B4-BE49-F238E27FC236}">
                <a16:creationId xmlns:a16="http://schemas.microsoft.com/office/drawing/2014/main" id="{01002B73-0877-329D-7AEC-CB23423838F4}"/>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1</a:t>
            </a:r>
            <a:endParaRPr lang="en-NL" sz="2400" dirty="0"/>
          </a:p>
        </p:txBody>
      </p:sp>
    </p:spTree>
    <p:extLst>
      <p:ext uri="{BB962C8B-B14F-4D97-AF65-F5344CB8AC3E}">
        <p14:creationId xmlns:p14="http://schemas.microsoft.com/office/powerpoint/2010/main" val="1424520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0931-68A9-0299-7A7F-30FACC8693F9}"/>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8F381C3-E6E1-29F6-A0C8-C5A1E150FE8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a:p>
        </p:txBody>
      </p:sp>
      <p:sp>
        <p:nvSpPr>
          <p:cNvPr id="11" name="Content Placeholder 10">
            <a:extLst>
              <a:ext uri="{FF2B5EF4-FFF2-40B4-BE49-F238E27FC236}">
                <a16:creationId xmlns:a16="http://schemas.microsoft.com/office/drawing/2014/main" id="{6D1E9BD9-9280-334A-7D2C-DDEC6D69C13A}"/>
              </a:ext>
            </a:extLst>
          </p:cNvPr>
          <p:cNvSpPr>
            <a:spLocks noGrp="1"/>
          </p:cNvSpPr>
          <p:nvPr>
            <p:ph sz="quarter" idx="13"/>
          </p:nvPr>
        </p:nvSpPr>
        <p:spPr>
          <a:xfrm>
            <a:off x="370663" y="1131352"/>
            <a:ext cx="11335783" cy="748248"/>
          </a:xfrm>
        </p:spPr>
        <p:txBody>
          <a:bodyPr/>
          <a:lstStyle/>
          <a:p>
            <a:r>
              <a:rPr lang="en-US" dirty="0"/>
              <a:t>Here is the conversion from natural language search to Boolean search</a:t>
            </a:r>
          </a:p>
        </p:txBody>
      </p:sp>
      <p:graphicFrame>
        <p:nvGraphicFramePr>
          <p:cNvPr id="2" name="Table 1">
            <a:extLst>
              <a:ext uri="{FF2B5EF4-FFF2-40B4-BE49-F238E27FC236}">
                <a16:creationId xmlns:a16="http://schemas.microsoft.com/office/drawing/2014/main" id="{A3B12B12-17E4-1DD6-F7BF-4793B4FCE02B}"/>
              </a:ext>
            </a:extLst>
          </p:cNvPr>
          <p:cNvGraphicFramePr>
            <a:graphicFrameLocks noGrp="1"/>
          </p:cNvGraphicFramePr>
          <p:nvPr>
            <p:extLst>
              <p:ext uri="{D42A27DB-BD31-4B8C-83A1-F6EECF244321}">
                <p14:modId xmlns:p14="http://schemas.microsoft.com/office/powerpoint/2010/main" val="4194945564"/>
              </p:ext>
            </p:extLst>
          </p:nvPr>
        </p:nvGraphicFramePr>
        <p:xfrm>
          <a:off x="233680" y="1656718"/>
          <a:ext cx="11724640" cy="4302760"/>
        </p:xfrm>
        <a:graphic>
          <a:graphicData uri="http://schemas.openxmlformats.org/drawingml/2006/table">
            <a:tbl>
              <a:tblPr firstRow="1" bandRow="1">
                <a:tableStyleId>{073A0DAA-6AF3-43AB-8588-CEC1D06C72B9}</a:tableStyleId>
              </a:tblPr>
              <a:tblGrid>
                <a:gridCol w="5862320">
                  <a:extLst>
                    <a:ext uri="{9D8B030D-6E8A-4147-A177-3AD203B41FA5}">
                      <a16:colId xmlns:a16="http://schemas.microsoft.com/office/drawing/2014/main" val="2021801283"/>
                    </a:ext>
                  </a:extLst>
                </a:gridCol>
                <a:gridCol w="5862320">
                  <a:extLst>
                    <a:ext uri="{9D8B030D-6E8A-4147-A177-3AD203B41FA5}">
                      <a16:colId xmlns:a16="http://schemas.microsoft.com/office/drawing/2014/main" val="1484420032"/>
                    </a:ext>
                  </a:extLst>
                </a:gridCol>
              </a:tblGrid>
              <a:tr h="370840">
                <a:tc>
                  <a:txBody>
                    <a:bodyPr/>
                    <a:lstStyle/>
                    <a:p>
                      <a:r>
                        <a:rPr lang="en-US" sz="1400" dirty="0"/>
                        <a:t>Natural Language Search</a:t>
                      </a:r>
                    </a:p>
                  </a:txBody>
                  <a:tcPr/>
                </a:tc>
                <a:tc>
                  <a:txBody>
                    <a:bodyPr/>
                    <a:lstStyle/>
                    <a:p>
                      <a:r>
                        <a:rPr lang="en-US" sz="1400" dirty="0"/>
                        <a:t>Boolean Search</a:t>
                      </a:r>
                    </a:p>
                  </a:txBody>
                  <a:tcPr/>
                </a:tc>
                <a:extLst>
                  <a:ext uri="{0D108BD9-81ED-4DB2-BD59-A6C34878D82A}">
                    <a16:rowId xmlns:a16="http://schemas.microsoft.com/office/drawing/2014/main" val="3773151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What books are there by or about Gloria Steinem or Sheryl Sandberg </a:t>
                      </a:r>
                    </a:p>
                    <a:p>
                      <a:endParaRPr lang="en-US" sz="1400" dirty="0"/>
                    </a:p>
                  </a:txBody>
                  <a:tcPr/>
                </a:tc>
                <a:tc>
                  <a:txBody>
                    <a:bodyPr/>
                    <a:lstStyle/>
                    <a:p>
                      <a:r>
                        <a:rPr lang="en-US" sz="1400" dirty="0"/>
                        <a:t>Author/Creator contains Gloria Steinem </a:t>
                      </a:r>
                      <a:br>
                        <a:rPr lang="en-US" sz="1400" dirty="0"/>
                      </a:br>
                      <a:r>
                        <a:rPr lang="en-US" sz="1400" dirty="0"/>
                        <a:t>OR    Author/Creator contains Sheryl Sandberg     AND    Title contains ("Gloria Steinem biography") OR ("Gloria Steinem feminism") OR ("Gloria Steinem activism") OR ("Sheryl Sandberg leadership") OR ("Sheryl Sandberg women in business") OR ("Sheryl Sandberg Lean In") </a:t>
                      </a:r>
                      <a:br>
                        <a:rPr lang="en-US" sz="1400" dirty="0"/>
                      </a:br>
                      <a:r>
                        <a:rPr lang="en-US" sz="1400" dirty="0"/>
                        <a:t>OR    Description contains ("Gloria Steinem biography") OR ("Gloria Steinem feminism") OR ("Gloria Steinem activism") OR ("Sheryl Sandberg leadership") OR ("Sheryl Sandberg women in business") OR ("Sheryl Sandberg Lean In") </a:t>
                      </a:r>
                      <a:br>
                        <a:rPr lang="en-US" sz="1400" dirty="0"/>
                      </a:br>
                      <a:r>
                        <a:rPr lang="en-US" sz="1400" dirty="0"/>
                        <a:t>OR    General contains ("Gloria Steinem biography") OR ("Gloria Steinem feminism") OR ("Gloria Steinem activism") OR ("Sheryl Sandberg leadership") OR ("Sheryl Sandberg women in business") OR ("Sheryl Sandberg Lean In") </a:t>
                      </a:r>
                      <a:br>
                        <a:rPr lang="en-US" sz="1400" dirty="0"/>
                      </a:br>
                      <a:r>
                        <a:rPr lang="en-US" sz="1400" dirty="0"/>
                        <a:t>OR    Table of Contents contains ("Gloria Steinem biography") OR ("Gloria Steinem feminism") OR ("Gloria Steinem activism") OR ("Sheryl Sandberg leadership") OR ("Sheryl Sandberg women in business") OR ("Sheryl Sandberg Lean In") </a:t>
                      </a:r>
                    </a:p>
                  </a:txBody>
                  <a:tcPr/>
                </a:tc>
                <a:extLst>
                  <a:ext uri="{0D108BD9-81ED-4DB2-BD59-A6C34878D82A}">
                    <a16:rowId xmlns:a16="http://schemas.microsoft.com/office/drawing/2014/main" val="2005454187"/>
                  </a:ext>
                </a:extLst>
              </a:tr>
            </a:tbl>
          </a:graphicData>
        </a:graphic>
      </p:graphicFrame>
      <p:sp>
        <p:nvSpPr>
          <p:cNvPr id="7" name="Title 9">
            <a:extLst>
              <a:ext uri="{FF2B5EF4-FFF2-40B4-BE49-F238E27FC236}">
                <a16:creationId xmlns:a16="http://schemas.microsoft.com/office/drawing/2014/main" id="{BDDD4857-E415-9B54-B0EC-489A84DD2D4C}"/>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1</a:t>
            </a:r>
            <a:endParaRPr lang="en-NL" sz="2400" dirty="0"/>
          </a:p>
        </p:txBody>
      </p:sp>
    </p:spTree>
    <p:extLst>
      <p:ext uri="{BB962C8B-B14F-4D97-AF65-F5344CB8AC3E}">
        <p14:creationId xmlns:p14="http://schemas.microsoft.com/office/powerpoint/2010/main" val="1139002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AF0F-E2EC-580C-7C87-A9F449A84A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BC0E8B4-7173-C79C-3779-2D47F55BF35D}"/>
              </a:ext>
            </a:extLst>
          </p:cNvPr>
          <p:cNvPicPr>
            <a:picLocks noChangeAspect="1"/>
          </p:cNvPicPr>
          <p:nvPr/>
        </p:nvPicPr>
        <p:blipFill>
          <a:blip r:embed="rId2"/>
          <a:stretch>
            <a:fillRect/>
          </a:stretch>
        </p:blipFill>
        <p:spPr>
          <a:xfrm>
            <a:off x="2011680" y="1986989"/>
            <a:ext cx="8727440" cy="4715182"/>
          </a:xfrm>
          <a:prstGeom prst="rect">
            <a:avLst/>
          </a:prstGeom>
          <a:ln>
            <a:solidFill>
              <a:schemeClr val="tx1"/>
            </a:solidFill>
          </a:ln>
        </p:spPr>
      </p:pic>
      <p:sp>
        <p:nvSpPr>
          <p:cNvPr id="9" name="Slide Number Placeholder 5">
            <a:extLst>
              <a:ext uri="{FF2B5EF4-FFF2-40B4-BE49-F238E27FC236}">
                <a16:creationId xmlns:a16="http://schemas.microsoft.com/office/drawing/2014/main" id="{CE1F846C-393B-6AA1-6B5F-B1AA7BDF3DB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a:p>
        </p:txBody>
      </p:sp>
      <p:sp>
        <p:nvSpPr>
          <p:cNvPr id="11" name="Content Placeholder 10">
            <a:extLst>
              <a:ext uri="{FF2B5EF4-FFF2-40B4-BE49-F238E27FC236}">
                <a16:creationId xmlns:a16="http://schemas.microsoft.com/office/drawing/2014/main" id="{34DC3611-BEB5-BDB7-1CC9-F4978F54F4B4}"/>
              </a:ext>
            </a:extLst>
          </p:cNvPr>
          <p:cNvSpPr>
            <a:spLocks noGrp="1"/>
          </p:cNvSpPr>
          <p:nvPr>
            <p:ph sz="quarter" idx="13"/>
          </p:nvPr>
        </p:nvSpPr>
        <p:spPr>
          <a:xfrm>
            <a:off x="370663" y="1131352"/>
            <a:ext cx="11335783" cy="748248"/>
          </a:xfrm>
        </p:spPr>
        <p:txBody>
          <a:bodyPr/>
          <a:lstStyle/>
          <a:p>
            <a:r>
              <a:rPr lang="en-US" dirty="0"/>
              <a:t>This is the search for “What books </a:t>
            </a:r>
            <a:r>
              <a:rPr lang="en-US" b="1" dirty="0"/>
              <a:t>and scholarly journal articles </a:t>
            </a:r>
            <a:r>
              <a:rPr lang="en-US" dirty="0"/>
              <a:t>are there by or about Gloria Steinem or Sheryl Sandberg”</a:t>
            </a:r>
          </a:p>
        </p:txBody>
      </p:sp>
      <p:sp>
        <p:nvSpPr>
          <p:cNvPr id="2" name="Rectangle 1">
            <a:extLst>
              <a:ext uri="{FF2B5EF4-FFF2-40B4-BE49-F238E27FC236}">
                <a16:creationId xmlns:a16="http://schemas.microsoft.com/office/drawing/2014/main" id="{9201BBAB-B8C8-8FA8-87E5-5EE3DD57C1B0}"/>
              </a:ext>
            </a:extLst>
          </p:cNvPr>
          <p:cNvSpPr/>
          <p:nvPr/>
        </p:nvSpPr>
        <p:spPr>
          <a:xfrm>
            <a:off x="9814086" y="2106015"/>
            <a:ext cx="8940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45679857-629B-B400-A1B2-EE568D6745B7}"/>
              </a:ext>
            </a:extLst>
          </p:cNvPr>
          <p:cNvSpPr txBox="1"/>
          <p:nvPr/>
        </p:nvSpPr>
        <p:spPr>
          <a:xfrm>
            <a:off x="9966960" y="3058160"/>
            <a:ext cx="1739486" cy="548640"/>
          </a:xfrm>
          <a:prstGeom prst="rect">
            <a:avLst/>
          </a:prstGeom>
          <a:solidFill>
            <a:srgbClr val="FFFF00"/>
          </a:solidFill>
          <a:ln>
            <a:solidFill>
              <a:schemeClr val="tx1"/>
            </a:solidFill>
          </a:ln>
        </p:spPr>
        <p:txBody>
          <a:bodyPr wrap="square" rtlCol="0">
            <a:noAutofit/>
          </a:bodyPr>
          <a:lstStyle/>
          <a:p>
            <a:pPr algn="l"/>
            <a:r>
              <a:rPr lang="en-US" sz="1400" dirty="0"/>
              <a:t>We will click “Generated Query”</a:t>
            </a:r>
          </a:p>
        </p:txBody>
      </p:sp>
      <p:cxnSp>
        <p:nvCxnSpPr>
          <p:cNvPr id="5" name="Straight Arrow Connector 4">
            <a:extLst>
              <a:ext uri="{FF2B5EF4-FFF2-40B4-BE49-F238E27FC236}">
                <a16:creationId xmlns:a16="http://schemas.microsoft.com/office/drawing/2014/main" id="{271C500F-DF69-EF65-F4D4-3EDCAEBE3722}"/>
              </a:ext>
            </a:extLst>
          </p:cNvPr>
          <p:cNvCxnSpPr>
            <a:stCxn id="3" idx="0"/>
          </p:cNvCxnSpPr>
          <p:nvPr/>
        </p:nvCxnSpPr>
        <p:spPr>
          <a:xfrm flipH="1" flipV="1">
            <a:off x="10424160" y="2479040"/>
            <a:ext cx="412543" cy="579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9">
            <a:extLst>
              <a:ext uri="{FF2B5EF4-FFF2-40B4-BE49-F238E27FC236}">
                <a16:creationId xmlns:a16="http://schemas.microsoft.com/office/drawing/2014/main" id="{C0C13BF9-28E5-645D-7189-3E4B04A8C8B0}"/>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1</a:t>
            </a:r>
            <a:endParaRPr lang="en-NL" sz="2400" dirty="0"/>
          </a:p>
        </p:txBody>
      </p:sp>
    </p:spTree>
    <p:extLst>
      <p:ext uri="{BB962C8B-B14F-4D97-AF65-F5344CB8AC3E}">
        <p14:creationId xmlns:p14="http://schemas.microsoft.com/office/powerpoint/2010/main" val="3846095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AD707-2DD7-D9BB-C0E7-ABC0596EBE38}"/>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C6549D7-9E88-BD4C-D289-C910741ABC3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a:p>
        </p:txBody>
      </p:sp>
      <p:sp>
        <p:nvSpPr>
          <p:cNvPr id="11" name="Content Placeholder 10">
            <a:extLst>
              <a:ext uri="{FF2B5EF4-FFF2-40B4-BE49-F238E27FC236}">
                <a16:creationId xmlns:a16="http://schemas.microsoft.com/office/drawing/2014/main" id="{B4D3F64B-CCC6-B192-1F40-8C5698E2FB6E}"/>
              </a:ext>
            </a:extLst>
          </p:cNvPr>
          <p:cNvSpPr>
            <a:spLocks noGrp="1"/>
          </p:cNvSpPr>
          <p:nvPr>
            <p:ph sz="quarter" idx="13"/>
          </p:nvPr>
        </p:nvSpPr>
        <p:spPr>
          <a:xfrm>
            <a:off x="370663" y="1131352"/>
            <a:ext cx="11335783" cy="748248"/>
          </a:xfrm>
        </p:spPr>
        <p:txBody>
          <a:bodyPr/>
          <a:lstStyle/>
          <a:p>
            <a:r>
              <a:rPr lang="en-US" dirty="0"/>
              <a:t>We can see (and if desired change) the query generated by Primo from the natural language search</a:t>
            </a:r>
          </a:p>
        </p:txBody>
      </p:sp>
      <p:pic>
        <p:nvPicPr>
          <p:cNvPr id="3" name="Picture 2">
            <a:extLst>
              <a:ext uri="{FF2B5EF4-FFF2-40B4-BE49-F238E27FC236}">
                <a16:creationId xmlns:a16="http://schemas.microsoft.com/office/drawing/2014/main" id="{36B876C5-EC5C-5034-E3E3-6270E63ED37C}"/>
              </a:ext>
            </a:extLst>
          </p:cNvPr>
          <p:cNvPicPr>
            <a:picLocks noChangeAspect="1"/>
          </p:cNvPicPr>
          <p:nvPr/>
        </p:nvPicPr>
        <p:blipFill>
          <a:blip r:embed="rId2"/>
          <a:stretch>
            <a:fillRect/>
          </a:stretch>
        </p:blipFill>
        <p:spPr>
          <a:xfrm>
            <a:off x="2245360" y="1797938"/>
            <a:ext cx="8053252" cy="4550415"/>
          </a:xfrm>
          <a:prstGeom prst="rect">
            <a:avLst/>
          </a:prstGeom>
          <a:ln>
            <a:solidFill>
              <a:schemeClr val="tx1"/>
            </a:solidFill>
          </a:ln>
        </p:spPr>
      </p:pic>
      <p:sp>
        <p:nvSpPr>
          <p:cNvPr id="8" name="Title 9">
            <a:extLst>
              <a:ext uri="{FF2B5EF4-FFF2-40B4-BE49-F238E27FC236}">
                <a16:creationId xmlns:a16="http://schemas.microsoft.com/office/drawing/2014/main" id="{035580A6-3369-E955-3854-996023785CE7}"/>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1</a:t>
            </a:r>
            <a:endParaRPr lang="en-NL" sz="2400" dirty="0"/>
          </a:p>
        </p:txBody>
      </p:sp>
    </p:spTree>
    <p:extLst>
      <p:ext uri="{BB962C8B-B14F-4D97-AF65-F5344CB8AC3E}">
        <p14:creationId xmlns:p14="http://schemas.microsoft.com/office/powerpoint/2010/main" val="2275397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B5C6-C72A-F9DB-46B2-27435E75C711}"/>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CF0DD633-288D-0198-06E8-8D625375DC5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a:p>
        </p:txBody>
      </p:sp>
      <p:sp>
        <p:nvSpPr>
          <p:cNvPr id="11" name="Content Placeholder 10">
            <a:extLst>
              <a:ext uri="{FF2B5EF4-FFF2-40B4-BE49-F238E27FC236}">
                <a16:creationId xmlns:a16="http://schemas.microsoft.com/office/drawing/2014/main" id="{23CF1EE7-37AF-B093-B043-F910EA9537E9}"/>
              </a:ext>
            </a:extLst>
          </p:cNvPr>
          <p:cNvSpPr>
            <a:spLocks noGrp="1"/>
          </p:cNvSpPr>
          <p:nvPr>
            <p:ph sz="quarter" idx="13"/>
          </p:nvPr>
        </p:nvSpPr>
        <p:spPr>
          <a:xfrm>
            <a:off x="370663" y="1131352"/>
            <a:ext cx="11335783" cy="748248"/>
          </a:xfrm>
        </p:spPr>
        <p:txBody>
          <a:bodyPr/>
          <a:lstStyle/>
          <a:p>
            <a:r>
              <a:rPr lang="en-US" dirty="0"/>
              <a:t>Here is the conversion from natural language search to Boolean search</a:t>
            </a:r>
          </a:p>
        </p:txBody>
      </p:sp>
      <p:graphicFrame>
        <p:nvGraphicFramePr>
          <p:cNvPr id="2" name="Table 1">
            <a:extLst>
              <a:ext uri="{FF2B5EF4-FFF2-40B4-BE49-F238E27FC236}">
                <a16:creationId xmlns:a16="http://schemas.microsoft.com/office/drawing/2014/main" id="{243614C1-AC44-94F8-05D8-A9784E5AD64D}"/>
              </a:ext>
            </a:extLst>
          </p:cNvPr>
          <p:cNvGraphicFramePr>
            <a:graphicFrameLocks noGrp="1"/>
          </p:cNvGraphicFramePr>
          <p:nvPr>
            <p:extLst>
              <p:ext uri="{D42A27DB-BD31-4B8C-83A1-F6EECF244321}">
                <p14:modId xmlns:p14="http://schemas.microsoft.com/office/powerpoint/2010/main" val="3265555050"/>
              </p:ext>
            </p:extLst>
          </p:nvPr>
        </p:nvGraphicFramePr>
        <p:xfrm>
          <a:off x="233680" y="1656718"/>
          <a:ext cx="11724640" cy="4729480"/>
        </p:xfrm>
        <a:graphic>
          <a:graphicData uri="http://schemas.openxmlformats.org/drawingml/2006/table">
            <a:tbl>
              <a:tblPr firstRow="1" bandRow="1">
                <a:tableStyleId>{073A0DAA-6AF3-43AB-8588-CEC1D06C72B9}</a:tableStyleId>
              </a:tblPr>
              <a:tblGrid>
                <a:gridCol w="5862320">
                  <a:extLst>
                    <a:ext uri="{9D8B030D-6E8A-4147-A177-3AD203B41FA5}">
                      <a16:colId xmlns:a16="http://schemas.microsoft.com/office/drawing/2014/main" val="2021801283"/>
                    </a:ext>
                  </a:extLst>
                </a:gridCol>
                <a:gridCol w="5862320">
                  <a:extLst>
                    <a:ext uri="{9D8B030D-6E8A-4147-A177-3AD203B41FA5}">
                      <a16:colId xmlns:a16="http://schemas.microsoft.com/office/drawing/2014/main" val="1484420032"/>
                    </a:ext>
                  </a:extLst>
                </a:gridCol>
              </a:tblGrid>
              <a:tr h="370840">
                <a:tc>
                  <a:txBody>
                    <a:bodyPr/>
                    <a:lstStyle/>
                    <a:p>
                      <a:r>
                        <a:rPr lang="en-US" sz="1400" dirty="0"/>
                        <a:t>Natural Language Search</a:t>
                      </a:r>
                    </a:p>
                  </a:txBody>
                  <a:tcPr/>
                </a:tc>
                <a:tc>
                  <a:txBody>
                    <a:bodyPr/>
                    <a:lstStyle/>
                    <a:p>
                      <a:r>
                        <a:rPr lang="en-US" sz="1400" dirty="0"/>
                        <a:t>Boolean Search</a:t>
                      </a:r>
                    </a:p>
                  </a:txBody>
                  <a:tcPr/>
                </a:tc>
                <a:extLst>
                  <a:ext uri="{0D108BD9-81ED-4DB2-BD59-A6C34878D82A}">
                    <a16:rowId xmlns:a16="http://schemas.microsoft.com/office/drawing/2014/main" val="3773151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What books and scholarly journal articles are there by or about Gloria Steinem or Sheryl Sandberg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Author/Creator contains Gloria Steinem </a:t>
                      </a:r>
                      <a:br>
                        <a:rPr lang="en-US" sz="1400" dirty="0"/>
                      </a:br>
                      <a:r>
                        <a:rPr lang="en-US" sz="1400" dirty="0"/>
                        <a:t>OR    Author/Creator contains Sheryl Sandberg     AND    Title contains ("Gloria Steinem" AND biography) OR ("Sheryl Sandberg" AND leadership) OR ("Gloria Steinem" AND feminism) OR ("Sheryl Sandberg" AND workplace equality) OR ("Gloria Steinem" AND activism) OR ("Sheryl Sandberg" AND women in business) </a:t>
                      </a:r>
                      <a:br>
                        <a:rPr lang="en-US" sz="1400" dirty="0"/>
                      </a:br>
                      <a:r>
                        <a:rPr lang="en-US" sz="1400" dirty="0"/>
                        <a:t>OR    Description contains ("Gloria Steinem" AND biography) OR ("Sheryl Sandberg" AND leadership) OR ("Gloria Steinem" AND feminism) OR ("Sheryl Sandberg" AND workplace equality) OR ("Gloria Steinem" AND activism) OR ("Sheryl Sandberg" AND women in business) </a:t>
                      </a:r>
                      <a:br>
                        <a:rPr lang="en-US" sz="1400" dirty="0"/>
                      </a:br>
                      <a:r>
                        <a:rPr lang="en-US" sz="1400" dirty="0"/>
                        <a:t>OR    General contains ("Gloria Steinem" AND biography) OR ("Sheryl Sandberg" AND leadership) OR ("Gloria Steinem" AND feminism) OR ("Sheryl Sandberg" AND workplace equality) OR ("Gloria Steinem" AND activism) OR ("Sheryl Sandberg" AND women in business) </a:t>
                      </a:r>
                      <a:br>
                        <a:rPr lang="en-US" sz="1400" dirty="0"/>
                      </a:br>
                      <a:r>
                        <a:rPr lang="en-US" sz="1400" dirty="0"/>
                        <a:t>OR    Table of Contents contains ("Gloria Steinem" AND biography) OR ("Sheryl Sandberg" AND leadership) OR ("Gloria Steinem" AND feminism) OR ("Sheryl Sandberg" AND workplace equality) OR ("Gloria Steinem" AND activism) OR ("Sheryl Sandberg" AND women in business) </a:t>
                      </a:r>
                    </a:p>
                  </a:txBody>
                  <a:tcPr/>
                </a:tc>
                <a:extLst>
                  <a:ext uri="{0D108BD9-81ED-4DB2-BD59-A6C34878D82A}">
                    <a16:rowId xmlns:a16="http://schemas.microsoft.com/office/drawing/2014/main" val="2005454187"/>
                  </a:ext>
                </a:extLst>
              </a:tr>
            </a:tbl>
          </a:graphicData>
        </a:graphic>
      </p:graphicFrame>
      <p:sp>
        <p:nvSpPr>
          <p:cNvPr id="6" name="Title 9">
            <a:extLst>
              <a:ext uri="{FF2B5EF4-FFF2-40B4-BE49-F238E27FC236}">
                <a16:creationId xmlns:a16="http://schemas.microsoft.com/office/drawing/2014/main" id="{F85DCA38-337A-4F68-6DFA-1505F51F8BB7}"/>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1</a:t>
            </a:r>
            <a:endParaRPr lang="en-NL" sz="2400" dirty="0"/>
          </a:p>
        </p:txBody>
      </p:sp>
    </p:spTree>
    <p:extLst>
      <p:ext uri="{BB962C8B-B14F-4D97-AF65-F5344CB8AC3E}">
        <p14:creationId xmlns:p14="http://schemas.microsoft.com/office/powerpoint/2010/main" val="237084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B107-A461-A56B-1533-2E625E12891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D78C69D-8E7A-13A2-1117-A5175F2F240A}"/>
              </a:ext>
            </a:extLst>
          </p:cNvPr>
          <p:cNvSpPr>
            <a:spLocks noGrp="1"/>
          </p:cNvSpPr>
          <p:nvPr>
            <p:ph type="body" sz="quarter" idx="16"/>
          </p:nvPr>
        </p:nvSpPr>
        <p:spPr/>
        <p:txBody>
          <a:bodyPr/>
          <a:lstStyle/>
          <a:p>
            <a:r>
              <a:rPr lang="en-US" sz="3600" dirty="0"/>
              <a:t>The conversion of natural language search to Boolean search – example 2</a:t>
            </a:r>
          </a:p>
        </p:txBody>
      </p:sp>
      <p:pic>
        <p:nvPicPr>
          <p:cNvPr id="17" name="Graphic 16">
            <a:extLst>
              <a:ext uri="{FF2B5EF4-FFF2-40B4-BE49-F238E27FC236}">
                <a16:creationId xmlns:a16="http://schemas.microsoft.com/office/drawing/2014/main" id="{00FFD9AC-D608-1ED4-EC73-63D1BA466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670215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C7A09-96B4-1101-19EB-81E7C897C3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69B15B2-F231-0D29-5465-B100A9F58084}"/>
              </a:ext>
            </a:extLst>
          </p:cNvPr>
          <p:cNvPicPr>
            <a:picLocks noChangeAspect="1"/>
          </p:cNvPicPr>
          <p:nvPr/>
        </p:nvPicPr>
        <p:blipFill>
          <a:blip r:embed="rId2"/>
          <a:stretch>
            <a:fillRect/>
          </a:stretch>
        </p:blipFill>
        <p:spPr>
          <a:xfrm>
            <a:off x="1981200" y="2245360"/>
            <a:ext cx="8442960" cy="4427998"/>
          </a:xfrm>
          <a:prstGeom prst="rect">
            <a:avLst/>
          </a:prstGeom>
          <a:ln>
            <a:solidFill>
              <a:schemeClr val="tx1"/>
            </a:solidFill>
          </a:ln>
        </p:spPr>
      </p:pic>
      <p:sp>
        <p:nvSpPr>
          <p:cNvPr id="10" name="Title 9">
            <a:extLst>
              <a:ext uri="{FF2B5EF4-FFF2-40B4-BE49-F238E27FC236}">
                <a16:creationId xmlns:a16="http://schemas.microsoft.com/office/drawing/2014/main" id="{00AF89CB-4B67-A666-37B6-ED745F2D4464}"/>
              </a:ext>
            </a:extLst>
          </p:cNvPr>
          <p:cNvSpPr>
            <a:spLocks noGrp="1"/>
          </p:cNvSpPr>
          <p:nvPr>
            <p:ph type="title"/>
          </p:nvPr>
        </p:nvSpPr>
        <p:spPr/>
        <p:txBody>
          <a:bodyPr/>
          <a:lstStyle/>
          <a:p>
            <a:r>
              <a:rPr lang="en-US" sz="2400" dirty="0"/>
              <a:t>The conversion of natural language search to Boolean search – example 2</a:t>
            </a:r>
            <a:endParaRPr lang="en-NL" sz="2400" dirty="0"/>
          </a:p>
        </p:txBody>
      </p:sp>
      <p:sp>
        <p:nvSpPr>
          <p:cNvPr id="9" name="Slide Number Placeholder 5">
            <a:extLst>
              <a:ext uri="{FF2B5EF4-FFF2-40B4-BE49-F238E27FC236}">
                <a16:creationId xmlns:a16="http://schemas.microsoft.com/office/drawing/2014/main" id="{6F8AE9EE-BDC3-DB74-E590-4451EDFFA1B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a:p>
        </p:txBody>
      </p:sp>
      <p:sp>
        <p:nvSpPr>
          <p:cNvPr id="11" name="Content Placeholder 10">
            <a:extLst>
              <a:ext uri="{FF2B5EF4-FFF2-40B4-BE49-F238E27FC236}">
                <a16:creationId xmlns:a16="http://schemas.microsoft.com/office/drawing/2014/main" id="{3FA8E747-B74A-4D1D-73EB-3BFCB768EF52}"/>
              </a:ext>
            </a:extLst>
          </p:cNvPr>
          <p:cNvSpPr>
            <a:spLocks noGrp="1"/>
          </p:cNvSpPr>
          <p:nvPr>
            <p:ph sz="quarter" idx="13"/>
          </p:nvPr>
        </p:nvSpPr>
        <p:spPr>
          <a:xfrm>
            <a:off x="370663" y="1131352"/>
            <a:ext cx="11335783" cy="748248"/>
          </a:xfrm>
        </p:spPr>
        <p:txBody>
          <a:bodyPr/>
          <a:lstStyle/>
          <a:p>
            <a:r>
              <a:rPr lang="en-US" dirty="0"/>
              <a:t>Users can (and if desired modify) the generated Boolean search by selecting Generated Query.</a:t>
            </a:r>
          </a:p>
          <a:p>
            <a:r>
              <a:rPr lang="en-US" dirty="0"/>
              <a:t>This is the search for “What material is there to use for a research project on the history of the “Lean In” movement?”</a:t>
            </a:r>
          </a:p>
        </p:txBody>
      </p:sp>
      <p:sp>
        <p:nvSpPr>
          <p:cNvPr id="2" name="Rectangle 1">
            <a:extLst>
              <a:ext uri="{FF2B5EF4-FFF2-40B4-BE49-F238E27FC236}">
                <a16:creationId xmlns:a16="http://schemas.microsoft.com/office/drawing/2014/main" id="{2BC14C5E-5A45-3E7F-93EF-978EB84F318A}"/>
              </a:ext>
            </a:extLst>
          </p:cNvPr>
          <p:cNvSpPr/>
          <p:nvPr/>
        </p:nvSpPr>
        <p:spPr>
          <a:xfrm>
            <a:off x="9469120" y="2346960"/>
            <a:ext cx="8940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0CF0CF66-D11D-0C19-70F9-40D46F981052}"/>
              </a:ext>
            </a:extLst>
          </p:cNvPr>
          <p:cNvSpPr txBox="1"/>
          <p:nvPr/>
        </p:nvSpPr>
        <p:spPr>
          <a:xfrm>
            <a:off x="9814560" y="3302000"/>
            <a:ext cx="1739486" cy="548640"/>
          </a:xfrm>
          <a:prstGeom prst="rect">
            <a:avLst/>
          </a:prstGeom>
          <a:solidFill>
            <a:srgbClr val="FFFF00"/>
          </a:solidFill>
          <a:ln>
            <a:solidFill>
              <a:schemeClr val="tx1"/>
            </a:solidFill>
          </a:ln>
        </p:spPr>
        <p:txBody>
          <a:bodyPr wrap="square" rtlCol="0">
            <a:noAutofit/>
          </a:bodyPr>
          <a:lstStyle/>
          <a:p>
            <a:pPr algn="l"/>
            <a:r>
              <a:rPr lang="en-US" sz="1400" dirty="0"/>
              <a:t>We will click “Generated Query”</a:t>
            </a:r>
          </a:p>
        </p:txBody>
      </p:sp>
      <p:cxnSp>
        <p:nvCxnSpPr>
          <p:cNvPr id="5" name="Straight Arrow Connector 4">
            <a:extLst>
              <a:ext uri="{FF2B5EF4-FFF2-40B4-BE49-F238E27FC236}">
                <a16:creationId xmlns:a16="http://schemas.microsoft.com/office/drawing/2014/main" id="{71E56275-D0B8-6616-B661-E0BA30F6C27D}"/>
              </a:ext>
            </a:extLst>
          </p:cNvPr>
          <p:cNvCxnSpPr>
            <a:stCxn id="3" idx="0"/>
          </p:cNvCxnSpPr>
          <p:nvPr/>
        </p:nvCxnSpPr>
        <p:spPr>
          <a:xfrm flipH="1" flipV="1">
            <a:off x="10271760" y="2722880"/>
            <a:ext cx="412543" cy="579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197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5F5FC-E4B7-48C5-3199-5FCAE0397992}"/>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9A586D4-95F4-679E-41B7-B4E4988393F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a:p>
        </p:txBody>
      </p:sp>
      <p:sp>
        <p:nvSpPr>
          <p:cNvPr id="11" name="Content Placeholder 10">
            <a:extLst>
              <a:ext uri="{FF2B5EF4-FFF2-40B4-BE49-F238E27FC236}">
                <a16:creationId xmlns:a16="http://schemas.microsoft.com/office/drawing/2014/main" id="{045369DC-7C9F-029C-33D3-D0AFEDFA311C}"/>
              </a:ext>
            </a:extLst>
          </p:cNvPr>
          <p:cNvSpPr>
            <a:spLocks noGrp="1"/>
          </p:cNvSpPr>
          <p:nvPr>
            <p:ph sz="quarter" idx="13"/>
          </p:nvPr>
        </p:nvSpPr>
        <p:spPr>
          <a:xfrm>
            <a:off x="370663" y="1131352"/>
            <a:ext cx="11335783" cy="748248"/>
          </a:xfrm>
        </p:spPr>
        <p:txBody>
          <a:bodyPr/>
          <a:lstStyle/>
          <a:p>
            <a:r>
              <a:rPr lang="en-US" dirty="0"/>
              <a:t>We can see (and if desired change) the query generated by Primo from the natural language search</a:t>
            </a:r>
          </a:p>
        </p:txBody>
      </p:sp>
      <p:sp>
        <p:nvSpPr>
          <p:cNvPr id="14" name="Title 9">
            <a:extLst>
              <a:ext uri="{FF2B5EF4-FFF2-40B4-BE49-F238E27FC236}">
                <a16:creationId xmlns:a16="http://schemas.microsoft.com/office/drawing/2014/main" id="{79A44ED2-3866-3F0B-E385-8638356290CE}"/>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2</a:t>
            </a:r>
            <a:endParaRPr lang="en-NL" sz="2400" dirty="0"/>
          </a:p>
        </p:txBody>
      </p:sp>
      <p:pic>
        <p:nvPicPr>
          <p:cNvPr id="3" name="Picture 2">
            <a:extLst>
              <a:ext uri="{FF2B5EF4-FFF2-40B4-BE49-F238E27FC236}">
                <a16:creationId xmlns:a16="http://schemas.microsoft.com/office/drawing/2014/main" id="{FB9C9F8F-E1E9-82D0-276D-5573FCD0688E}"/>
              </a:ext>
            </a:extLst>
          </p:cNvPr>
          <p:cNvPicPr>
            <a:picLocks noChangeAspect="1"/>
          </p:cNvPicPr>
          <p:nvPr/>
        </p:nvPicPr>
        <p:blipFill>
          <a:blip r:embed="rId2"/>
          <a:stretch>
            <a:fillRect/>
          </a:stretch>
        </p:blipFill>
        <p:spPr>
          <a:xfrm>
            <a:off x="2031999" y="1771162"/>
            <a:ext cx="8565361" cy="4685630"/>
          </a:xfrm>
          <a:prstGeom prst="rect">
            <a:avLst/>
          </a:prstGeom>
          <a:ln>
            <a:solidFill>
              <a:schemeClr val="tx1"/>
            </a:solidFill>
          </a:ln>
        </p:spPr>
      </p:pic>
    </p:spTree>
    <p:extLst>
      <p:ext uri="{BB962C8B-B14F-4D97-AF65-F5344CB8AC3E}">
        <p14:creationId xmlns:p14="http://schemas.microsoft.com/office/powerpoint/2010/main" val="293478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F132CB-F158-B976-4283-A86002EEEA4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56D964-1C98-F3BB-F3FF-4C74216F7599}"/>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E7E71A25-3AB6-CD13-0B76-4127EDEB56C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11" name="Content Placeholder 10">
            <a:extLst>
              <a:ext uri="{FF2B5EF4-FFF2-40B4-BE49-F238E27FC236}">
                <a16:creationId xmlns:a16="http://schemas.microsoft.com/office/drawing/2014/main" id="{501AEF74-A2C2-5936-D2C5-7E69BE28EC47}"/>
              </a:ext>
            </a:extLst>
          </p:cNvPr>
          <p:cNvSpPr>
            <a:spLocks noGrp="1"/>
          </p:cNvSpPr>
          <p:nvPr>
            <p:ph sz="quarter" idx="13"/>
          </p:nvPr>
        </p:nvSpPr>
        <p:spPr>
          <a:xfrm>
            <a:off x="370663" y="1131352"/>
            <a:ext cx="11335783" cy="4971736"/>
          </a:xfrm>
        </p:spPr>
        <p:txBody>
          <a:bodyPr/>
          <a:lstStyle/>
          <a:p>
            <a:r>
              <a:rPr lang="en-US" sz="2000" dirty="0"/>
              <a:t>In addition to this presentation, it is recommended to also see</a:t>
            </a:r>
          </a:p>
          <a:p>
            <a:pPr lvl="1"/>
            <a:r>
              <a:rPr lang="en-US" sz="2000" dirty="0">
                <a:hlinkClick r:id="rId2"/>
              </a:rPr>
              <a:t>Getting Started with Primo Research Assistant</a:t>
            </a:r>
            <a:endParaRPr lang="en-US" sz="2000" dirty="0"/>
          </a:p>
          <a:p>
            <a:pPr lvl="1"/>
            <a:r>
              <a:rPr lang="en-US" sz="2000" dirty="0">
                <a:hlinkClick r:id="rId3"/>
              </a:rPr>
              <a:t>Natural Language Search in the NDE UI</a:t>
            </a:r>
            <a:endParaRPr lang="en-US" sz="2000" dirty="0"/>
          </a:p>
          <a:p>
            <a:pPr lvl="1"/>
            <a:r>
              <a:rPr lang="en-US" sz="2000" u="sng" dirty="0">
                <a:hlinkClick r:id="rId4"/>
              </a:rPr>
              <a:t>The November 2025 Primo VE Release Notes</a:t>
            </a:r>
            <a:endParaRPr lang="en-US" sz="2000" u="sng" dirty="0"/>
          </a:p>
          <a:p>
            <a:pPr lvl="1"/>
            <a:r>
              <a:rPr lang="en-US" sz="2000" dirty="0"/>
              <a:t>The </a:t>
            </a:r>
            <a:r>
              <a:rPr lang="en-US" sz="2000" dirty="0">
                <a:hlinkClick r:id="rId5"/>
              </a:rPr>
              <a:t>General Tab </a:t>
            </a:r>
            <a:r>
              <a:rPr lang="en-US" sz="2000" dirty="0"/>
              <a:t>section of </a:t>
            </a:r>
            <a:r>
              <a:rPr lang="en-US" sz="2000" dirty="0">
                <a:hlinkClick r:id="rId6"/>
              </a:rPr>
              <a:t>Overview of the NDE Interface and Configuration</a:t>
            </a:r>
            <a:endParaRPr lang="en-US" sz="2000" dirty="0"/>
          </a:p>
          <a:p>
            <a:pPr marL="0" lvl="0" indent="0">
              <a:buNone/>
            </a:pPr>
            <a:endParaRPr lang="en-US" sz="2000" dirty="0"/>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623821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6A289-3E47-A440-4477-9A2E0B8E27C0}"/>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56756F6-26E9-EAFB-0158-5368A8647E1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a:p>
        </p:txBody>
      </p:sp>
      <p:sp>
        <p:nvSpPr>
          <p:cNvPr id="11" name="Content Placeholder 10">
            <a:extLst>
              <a:ext uri="{FF2B5EF4-FFF2-40B4-BE49-F238E27FC236}">
                <a16:creationId xmlns:a16="http://schemas.microsoft.com/office/drawing/2014/main" id="{078DB54D-B477-7BA2-4451-150875C2E6B6}"/>
              </a:ext>
            </a:extLst>
          </p:cNvPr>
          <p:cNvSpPr>
            <a:spLocks noGrp="1"/>
          </p:cNvSpPr>
          <p:nvPr>
            <p:ph sz="quarter" idx="13"/>
          </p:nvPr>
        </p:nvSpPr>
        <p:spPr>
          <a:xfrm>
            <a:off x="370663" y="1131352"/>
            <a:ext cx="11335783" cy="748248"/>
          </a:xfrm>
        </p:spPr>
        <p:txBody>
          <a:bodyPr/>
          <a:lstStyle/>
          <a:p>
            <a:r>
              <a:rPr lang="en-US" dirty="0"/>
              <a:t>Here is the conversion from natural language search to Boolean search</a:t>
            </a:r>
          </a:p>
        </p:txBody>
      </p:sp>
      <p:graphicFrame>
        <p:nvGraphicFramePr>
          <p:cNvPr id="2" name="Table 1">
            <a:extLst>
              <a:ext uri="{FF2B5EF4-FFF2-40B4-BE49-F238E27FC236}">
                <a16:creationId xmlns:a16="http://schemas.microsoft.com/office/drawing/2014/main" id="{28F8EA29-1F8D-EEEC-E12B-9ECC0CF57EC4}"/>
              </a:ext>
            </a:extLst>
          </p:cNvPr>
          <p:cNvGraphicFramePr>
            <a:graphicFrameLocks noGrp="1"/>
          </p:cNvGraphicFramePr>
          <p:nvPr>
            <p:extLst>
              <p:ext uri="{D42A27DB-BD31-4B8C-83A1-F6EECF244321}">
                <p14:modId xmlns:p14="http://schemas.microsoft.com/office/powerpoint/2010/main" val="3844921176"/>
              </p:ext>
            </p:extLst>
          </p:nvPr>
        </p:nvGraphicFramePr>
        <p:xfrm>
          <a:off x="233680" y="1656718"/>
          <a:ext cx="11724640" cy="1102360"/>
        </p:xfrm>
        <a:graphic>
          <a:graphicData uri="http://schemas.openxmlformats.org/drawingml/2006/table">
            <a:tbl>
              <a:tblPr firstRow="1" bandRow="1">
                <a:tableStyleId>{073A0DAA-6AF3-43AB-8588-CEC1D06C72B9}</a:tableStyleId>
              </a:tblPr>
              <a:tblGrid>
                <a:gridCol w="5862320">
                  <a:extLst>
                    <a:ext uri="{9D8B030D-6E8A-4147-A177-3AD203B41FA5}">
                      <a16:colId xmlns:a16="http://schemas.microsoft.com/office/drawing/2014/main" val="2021801283"/>
                    </a:ext>
                  </a:extLst>
                </a:gridCol>
                <a:gridCol w="5862320">
                  <a:extLst>
                    <a:ext uri="{9D8B030D-6E8A-4147-A177-3AD203B41FA5}">
                      <a16:colId xmlns:a16="http://schemas.microsoft.com/office/drawing/2014/main" val="1484420032"/>
                    </a:ext>
                  </a:extLst>
                </a:gridCol>
              </a:tblGrid>
              <a:tr h="370840">
                <a:tc>
                  <a:txBody>
                    <a:bodyPr/>
                    <a:lstStyle/>
                    <a:p>
                      <a:r>
                        <a:rPr lang="en-US" sz="1400" dirty="0"/>
                        <a:t>Natural Language Search</a:t>
                      </a:r>
                    </a:p>
                  </a:txBody>
                  <a:tcPr/>
                </a:tc>
                <a:tc>
                  <a:txBody>
                    <a:bodyPr/>
                    <a:lstStyle/>
                    <a:p>
                      <a:r>
                        <a:rPr lang="en-US" sz="1400" dirty="0"/>
                        <a:t>Boolean Search</a:t>
                      </a:r>
                    </a:p>
                  </a:txBody>
                  <a:tcPr/>
                </a:tc>
                <a:extLst>
                  <a:ext uri="{0D108BD9-81ED-4DB2-BD59-A6C34878D82A}">
                    <a16:rowId xmlns:a16="http://schemas.microsoft.com/office/drawing/2014/main" val="3773151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What material is there to use for a research project on the history of the “Lean In” movement?</a:t>
                      </a:r>
                    </a:p>
                  </a:txBody>
                  <a:tcPr/>
                </a:tc>
                <a:tc>
                  <a:txBody>
                    <a:bodyPr/>
                    <a:lstStyle/>
                    <a:p>
                      <a:r>
                        <a:rPr lang="en-US" sz="1400" dirty="0"/>
                        <a:t>Title contains (history AND "Lean In" AND movement) OR ("Lean In" AND origins) OR ("Lean In" AND development) OR ("Lean In" AND background) OR ("Lean In" AND evolution) OR ("Lean In" AND impact) </a:t>
                      </a:r>
                    </a:p>
                  </a:txBody>
                  <a:tcPr/>
                </a:tc>
                <a:extLst>
                  <a:ext uri="{0D108BD9-81ED-4DB2-BD59-A6C34878D82A}">
                    <a16:rowId xmlns:a16="http://schemas.microsoft.com/office/drawing/2014/main" val="2005454187"/>
                  </a:ext>
                </a:extLst>
              </a:tr>
            </a:tbl>
          </a:graphicData>
        </a:graphic>
      </p:graphicFrame>
      <p:sp>
        <p:nvSpPr>
          <p:cNvPr id="7" name="Title 9">
            <a:extLst>
              <a:ext uri="{FF2B5EF4-FFF2-40B4-BE49-F238E27FC236}">
                <a16:creationId xmlns:a16="http://schemas.microsoft.com/office/drawing/2014/main" id="{D3EAACFA-1CD4-AA65-3BBB-054BDD658800}"/>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2</a:t>
            </a:r>
            <a:endParaRPr lang="en-NL" sz="2400" dirty="0"/>
          </a:p>
        </p:txBody>
      </p:sp>
    </p:spTree>
    <p:extLst>
      <p:ext uri="{BB962C8B-B14F-4D97-AF65-F5344CB8AC3E}">
        <p14:creationId xmlns:p14="http://schemas.microsoft.com/office/powerpoint/2010/main" val="1118435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0FA22-8252-2DE9-D477-990B7F7CD8B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A36518D-85AF-EEC7-F3F7-202091332213}"/>
              </a:ext>
            </a:extLst>
          </p:cNvPr>
          <p:cNvPicPr>
            <a:picLocks noChangeAspect="1"/>
          </p:cNvPicPr>
          <p:nvPr/>
        </p:nvPicPr>
        <p:blipFill>
          <a:blip r:embed="rId2"/>
          <a:stretch>
            <a:fillRect/>
          </a:stretch>
        </p:blipFill>
        <p:spPr>
          <a:xfrm>
            <a:off x="2051846" y="1865637"/>
            <a:ext cx="8656320" cy="4698616"/>
          </a:xfrm>
          <a:prstGeom prst="rect">
            <a:avLst/>
          </a:prstGeom>
          <a:ln>
            <a:solidFill>
              <a:schemeClr val="tx1"/>
            </a:solidFill>
          </a:ln>
        </p:spPr>
      </p:pic>
      <p:sp>
        <p:nvSpPr>
          <p:cNvPr id="9" name="Slide Number Placeholder 5">
            <a:extLst>
              <a:ext uri="{FF2B5EF4-FFF2-40B4-BE49-F238E27FC236}">
                <a16:creationId xmlns:a16="http://schemas.microsoft.com/office/drawing/2014/main" id="{69D79097-EB6A-939E-36B4-D472E433A81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a:p>
        </p:txBody>
      </p:sp>
      <p:sp>
        <p:nvSpPr>
          <p:cNvPr id="11" name="Content Placeholder 10">
            <a:extLst>
              <a:ext uri="{FF2B5EF4-FFF2-40B4-BE49-F238E27FC236}">
                <a16:creationId xmlns:a16="http://schemas.microsoft.com/office/drawing/2014/main" id="{6DCFE61C-6732-A056-AE78-CB76906A4E05}"/>
              </a:ext>
            </a:extLst>
          </p:cNvPr>
          <p:cNvSpPr>
            <a:spLocks noGrp="1"/>
          </p:cNvSpPr>
          <p:nvPr>
            <p:ph sz="quarter" idx="13"/>
          </p:nvPr>
        </p:nvSpPr>
        <p:spPr>
          <a:xfrm>
            <a:off x="370663" y="1131352"/>
            <a:ext cx="11335783" cy="748248"/>
          </a:xfrm>
        </p:spPr>
        <p:txBody>
          <a:bodyPr/>
          <a:lstStyle/>
          <a:p>
            <a:r>
              <a:rPr lang="en-US" dirty="0"/>
              <a:t>This is the search for “What material is there </a:t>
            </a:r>
            <a:r>
              <a:rPr lang="en-US" b="1" dirty="0"/>
              <a:t>in English </a:t>
            </a:r>
            <a:r>
              <a:rPr lang="en-US" dirty="0"/>
              <a:t>to use for a research project on the history of the “Lean In” movement?”</a:t>
            </a:r>
          </a:p>
        </p:txBody>
      </p:sp>
      <p:sp>
        <p:nvSpPr>
          <p:cNvPr id="2" name="Rectangle 1">
            <a:extLst>
              <a:ext uri="{FF2B5EF4-FFF2-40B4-BE49-F238E27FC236}">
                <a16:creationId xmlns:a16="http://schemas.microsoft.com/office/drawing/2014/main" id="{C347ADDF-78D8-CDC9-947D-0E5E5110D63E}"/>
              </a:ext>
            </a:extLst>
          </p:cNvPr>
          <p:cNvSpPr/>
          <p:nvPr/>
        </p:nvSpPr>
        <p:spPr>
          <a:xfrm>
            <a:off x="9732806" y="2014575"/>
            <a:ext cx="8940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FFBBCA2C-8D8E-366F-5C7A-CF9AC965AD3B}"/>
              </a:ext>
            </a:extLst>
          </p:cNvPr>
          <p:cNvSpPr txBox="1"/>
          <p:nvPr/>
        </p:nvSpPr>
        <p:spPr>
          <a:xfrm>
            <a:off x="9966960" y="2956560"/>
            <a:ext cx="1739486" cy="548640"/>
          </a:xfrm>
          <a:prstGeom prst="rect">
            <a:avLst/>
          </a:prstGeom>
          <a:solidFill>
            <a:srgbClr val="FFFF00"/>
          </a:solidFill>
          <a:ln>
            <a:solidFill>
              <a:schemeClr val="tx1"/>
            </a:solidFill>
          </a:ln>
        </p:spPr>
        <p:txBody>
          <a:bodyPr wrap="square" rtlCol="0">
            <a:noAutofit/>
          </a:bodyPr>
          <a:lstStyle/>
          <a:p>
            <a:pPr algn="l"/>
            <a:r>
              <a:rPr lang="en-US" sz="1400" dirty="0"/>
              <a:t>We will click “Generated Query”</a:t>
            </a:r>
          </a:p>
        </p:txBody>
      </p:sp>
      <p:cxnSp>
        <p:nvCxnSpPr>
          <p:cNvPr id="5" name="Straight Arrow Connector 4">
            <a:extLst>
              <a:ext uri="{FF2B5EF4-FFF2-40B4-BE49-F238E27FC236}">
                <a16:creationId xmlns:a16="http://schemas.microsoft.com/office/drawing/2014/main" id="{2CA2590D-64BA-B411-59A9-705807A96DCA}"/>
              </a:ext>
            </a:extLst>
          </p:cNvPr>
          <p:cNvCxnSpPr>
            <a:cxnSpLocks/>
          </p:cNvCxnSpPr>
          <p:nvPr/>
        </p:nvCxnSpPr>
        <p:spPr>
          <a:xfrm flipH="1" flipV="1">
            <a:off x="10342880" y="2357120"/>
            <a:ext cx="412543" cy="579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9">
            <a:extLst>
              <a:ext uri="{FF2B5EF4-FFF2-40B4-BE49-F238E27FC236}">
                <a16:creationId xmlns:a16="http://schemas.microsoft.com/office/drawing/2014/main" id="{CE6578F7-C565-E263-ECD6-83F6138C687B}"/>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2</a:t>
            </a:r>
            <a:endParaRPr lang="en-NL" sz="2400" dirty="0"/>
          </a:p>
        </p:txBody>
      </p:sp>
    </p:spTree>
    <p:extLst>
      <p:ext uri="{BB962C8B-B14F-4D97-AF65-F5344CB8AC3E}">
        <p14:creationId xmlns:p14="http://schemas.microsoft.com/office/powerpoint/2010/main" val="1147694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888D-E343-27E5-BB91-01647029CA1F}"/>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CF3831-5B6A-183D-FC60-6898CA38C6C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42</a:t>
            </a:fld>
            <a:endParaRPr lang="en-GB"/>
          </a:p>
        </p:txBody>
      </p:sp>
      <p:sp>
        <p:nvSpPr>
          <p:cNvPr id="11" name="Content Placeholder 10">
            <a:extLst>
              <a:ext uri="{FF2B5EF4-FFF2-40B4-BE49-F238E27FC236}">
                <a16:creationId xmlns:a16="http://schemas.microsoft.com/office/drawing/2014/main" id="{67A9B1AE-3A3C-88B7-3DD6-F44AD64B5382}"/>
              </a:ext>
            </a:extLst>
          </p:cNvPr>
          <p:cNvSpPr>
            <a:spLocks noGrp="1"/>
          </p:cNvSpPr>
          <p:nvPr>
            <p:ph sz="quarter" idx="13"/>
          </p:nvPr>
        </p:nvSpPr>
        <p:spPr>
          <a:xfrm>
            <a:off x="370663" y="1131352"/>
            <a:ext cx="11335783" cy="748248"/>
          </a:xfrm>
        </p:spPr>
        <p:txBody>
          <a:bodyPr/>
          <a:lstStyle/>
          <a:p>
            <a:r>
              <a:rPr lang="en-US" dirty="0"/>
              <a:t>We can see (and if desired change) the query generated by Primo from the natural language search</a:t>
            </a:r>
          </a:p>
        </p:txBody>
      </p:sp>
      <p:sp>
        <p:nvSpPr>
          <p:cNvPr id="8" name="Title 9">
            <a:extLst>
              <a:ext uri="{FF2B5EF4-FFF2-40B4-BE49-F238E27FC236}">
                <a16:creationId xmlns:a16="http://schemas.microsoft.com/office/drawing/2014/main" id="{3EB9C08F-C5DF-978C-78FC-12E4B60B111B}"/>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2</a:t>
            </a:r>
            <a:endParaRPr lang="en-NL" sz="2400" dirty="0"/>
          </a:p>
        </p:txBody>
      </p:sp>
      <p:pic>
        <p:nvPicPr>
          <p:cNvPr id="4" name="Picture 3">
            <a:extLst>
              <a:ext uri="{FF2B5EF4-FFF2-40B4-BE49-F238E27FC236}">
                <a16:creationId xmlns:a16="http://schemas.microsoft.com/office/drawing/2014/main" id="{D6C590BC-B766-1551-E099-24A1BB8A1DA9}"/>
              </a:ext>
            </a:extLst>
          </p:cNvPr>
          <p:cNvPicPr>
            <a:picLocks noChangeAspect="1"/>
          </p:cNvPicPr>
          <p:nvPr/>
        </p:nvPicPr>
        <p:blipFill>
          <a:blip r:embed="rId2"/>
          <a:stretch>
            <a:fillRect/>
          </a:stretch>
        </p:blipFill>
        <p:spPr>
          <a:xfrm>
            <a:off x="1960879" y="1633257"/>
            <a:ext cx="8761263" cy="4823046"/>
          </a:xfrm>
          <a:prstGeom prst="rect">
            <a:avLst/>
          </a:prstGeom>
          <a:ln>
            <a:solidFill>
              <a:schemeClr val="tx1"/>
            </a:solidFill>
          </a:ln>
        </p:spPr>
      </p:pic>
    </p:spTree>
    <p:extLst>
      <p:ext uri="{BB962C8B-B14F-4D97-AF65-F5344CB8AC3E}">
        <p14:creationId xmlns:p14="http://schemas.microsoft.com/office/powerpoint/2010/main" val="179278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4EED-754C-BB9C-FC16-5767EFD8E2F2}"/>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2D57FBB-FC2D-4888-736B-6DB95BD1ADF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43</a:t>
            </a:fld>
            <a:endParaRPr lang="en-GB"/>
          </a:p>
        </p:txBody>
      </p:sp>
      <p:sp>
        <p:nvSpPr>
          <p:cNvPr id="11" name="Content Placeholder 10">
            <a:extLst>
              <a:ext uri="{FF2B5EF4-FFF2-40B4-BE49-F238E27FC236}">
                <a16:creationId xmlns:a16="http://schemas.microsoft.com/office/drawing/2014/main" id="{3CB0057D-5848-96DB-B977-1546444568CD}"/>
              </a:ext>
            </a:extLst>
          </p:cNvPr>
          <p:cNvSpPr>
            <a:spLocks noGrp="1"/>
          </p:cNvSpPr>
          <p:nvPr>
            <p:ph sz="quarter" idx="13"/>
          </p:nvPr>
        </p:nvSpPr>
        <p:spPr>
          <a:xfrm>
            <a:off x="370663" y="1131352"/>
            <a:ext cx="11335783" cy="748248"/>
          </a:xfrm>
        </p:spPr>
        <p:txBody>
          <a:bodyPr/>
          <a:lstStyle/>
          <a:p>
            <a:r>
              <a:rPr lang="en-US" dirty="0"/>
              <a:t>Here is the conversion from natural language search to Boolean search</a:t>
            </a:r>
          </a:p>
        </p:txBody>
      </p:sp>
      <p:graphicFrame>
        <p:nvGraphicFramePr>
          <p:cNvPr id="2" name="Table 1">
            <a:extLst>
              <a:ext uri="{FF2B5EF4-FFF2-40B4-BE49-F238E27FC236}">
                <a16:creationId xmlns:a16="http://schemas.microsoft.com/office/drawing/2014/main" id="{48183FDC-0589-6E97-7B03-AAC9458CFC42}"/>
              </a:ext>
            </a:extLst>
          </p:cNvPr>
          <p:cNvGraphicFramePr>
            <a:graphicFrameLocks noGrp="1"/>
          </p:cNvGraphicFramePr>
          <p:nvPr>
            <p:extLst>
              <p:ext uri="{D42A27DB-BD31-4B8C-83A1-F6EECF244321}">
                <p14:modId xmlns:p14="http://schemas.microsoft.com/office/powerpoint/2010/main" val="1451669096"/>
              </p:ext>
            </p:extLst>
          </p:nvPr>
        </p:nvGraphicFramePr>
        <p:xfrm>
          <a:off x="233680" y="1656718"/>
          <a:ext cx="11724640" cy="1315720"/>
        </p:xfrm>
        <a:graphic>
          <a:graphicData uri="http://schemas.openxmlformats.org/drawingml/2006/table">
            <a:tbl>
              <a:tblPr firstRow="1" bandRow="1">
                <a:tableStyleId>{073A0DAA-6AF3-43AB-8588-CEC1D06C72B9}</a:tableStyleId>
              </a:tblPr>
              <a:tblGrid>
                <a:gridCol w="5862320">
                  <a:extLst>
                    <a:ext uri="{9D8B030D-6E8A-4147-A177-3AD203B41FA5}">
                      <a16:colId xmlns:a16="http://schemas.microsoft.com/office/drawing/2014/main" val="2021801283"/>
                    </a:ext>
                  </a:extLst>
                </a:gridCol>
                <a:gridCol w="5862320">
                  <a:extLst>
                    <a:ext uri="{9D8B030D-6E8A-4147-A177-3AD203B41FA5}">
                      <a16:colId xmlns:a16="http://schemas.microsoft.com/office/drawing/2014/main" val="1484420032"/>
                    </a:ext>
                  </a:extLst>
                </a:gridCol>
              </a:tblGrid>
              <a:tr h="370840">
                <a:tc>
                  <a:txBody>
                    <a:bodyPr/>
                    <a:lstStyle/>
                    <a:p>
                      <a:r>
                        <a:rPr lang="en-US" sz="1400" dirty="0"/>
                        <a:t>Natural Language Search</a:t>
                      </a:r>
                    </a:p>
                  </a:txBody>
                  <a:tcPr/>
                </a:tc>
                <a:tc>
                  <a:txBody>
                    <a:bodyPr/>
                    <a:lstStyle/>
                    <a:p>
                      <a:r>
                        <a:rPr lang="en-US" sz="1400" dirty="0"/>
                        <a:t>Boolean Search</a:t>
                      </a:r>
                    </a:p>
                  </a:txBody>
                  <a:tcPr/>
                </a:tc>
                <a:extLst>
                  <a:ext uri="{0D108BD9-81ED-4DB2-BD59-A6C34878D82A}">
                    <a16:rowId xmlns:a16="http://schemas.microsoft.com/office/drawing/2014/main" val="3773151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What material is there in English to use for a research project on the history of the “Lean In” movement?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Searched for: Title contains ("Lean In" movement history) OR ("Lean In" movement origins) OR ("Lean In" movement development) OR (history of "Lean In" movement) OR ("Lean In" movement evolution) OR ("Lean In" movement background) </a:t>
                      </a:r>
                    </a:p>
                  </a:txBody>
                  <a:tcPr/>
                </a:tc>
                <a:extLst>
                  <a:ext uri="{0D108BD9-81ED-4DB2-BD59-A6C34878D82A}">
                    <a16:rowId xmlns:a16="http://schemas.microsoft.com/office/drawing/2014/main" val="2005454187"/>
                  </a:ext>
                </a:extLst>
              </a:tr>
            </a:tbl>
          </a:graphicData>
        </a:graphic>
      </p:graphicFrame>
      <p:sp>
        <p:nvSpPr>
          <p:cNvPr id="6" name="Title 9">
            <a:extLst>
              <a:ext uri="{FF2B5EF4-FFF2-40B4-BE49-F238E27FC236}">
                <a16:creationId xmlns:a16="http://schemas.microsoft.com/office/drawing/2014/main" id="{E45148C5-C20F-EAEB-1632-00CF972B8C3C}"/>
              </a:ext>
            </a:extLst>
          </p:cNvPr>
          <p:cNvSpPr>
            <a:spLocks noGrp="1"/>
          </p:cNvSpPr>
          <p:nvPr>
            <p:ph type="title"/>
          </p:nvPr>
        </p:nvSpPr>
        <p:spPr>
          <a:xfrm>
            <a:off x="365688" y="368828"/>
            <a:ext cx="11421604" cy="309766"/>
          </a:xfrm>
        </p:spPr>
        <p:txBody>
          <a:bodyPr/>
          <a:lstStyle/>
          <a:p>
            <a:r>
              <a:rPr lang="en-US" sz="2400" dirty="0"/>
              <a:t>The conversion of natural language search to Boolean search – example 2</a:t>
            </a:r>
            <a:endParaRPr lang="en-NL" sz="2400" dirty="0"/>
          </a:p>
        </p:txBody>
      </p:sp>
    </p:spTree>
    <p:extLst>
      <p:ext uri="{BB962C8B-B14F-4D97-AF65-F5344CB8AC3E}">
        <p14:creationId xmlns:p14="http://schemas.microsoft.com/office/powerpoint/2010/main" val="2429077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67CC9-A20C-2FE9-566A-ADCD5CE269A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6F8995B-E238-A5EF-DE90-97CF5030416A}"/>
              </a:ext>
            </a:extLst>
          </p:cNvPr>
          <p:cNvSpPr>
            <a:spLocks noGrp="1"/>
          </p:cNvSpPr>
          <p:nvPr>
            <p:ph type="body" sz="quarter" idx="16"/>
          </p:nvPr>
        </p:nvSpPr>
        <p:spPr/>
        <p:txBody>
          <a:bodyPr/>
          <a:lstStyle/>
          <a:p>
            <a:r>
              <a:rPr lang="en-US" sz="3600" dirty="0"/>
              <a:t>Viewing and using previous Ask Anything searches</a:t>
            </a:r>
            <a:endParaRPr lang="en-NL" sz="3600" dirty="0"/>
          </a:p>
        </p:txBody>
      </p:sp>
      <p:pic>
        <p:nvPicPr>
          <p:cNvPr id="17" name="Graphic 16">
            <a:extLst>
              <a:ext uri="{FF2B5EF4-FFF2-40B4-BE49-F238E27FC236}">
                <a16:creationId xmlns:a16="http://schemas.microsoft.com/office/drawing/2014/main" id="{81FB61F4-5102-DDCC-79A0-D6ED60372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791102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D34C6-F6C6-A534-EEA7-B41C7BD8943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238AD03-843C-C367-C51A-1381483CA09C}"/>
              </a:ext>
            </a:extLst>
          </p:cNvPr>
          <p:cNvPicPr>
            <a:picLocks noChangeAspect="1"/>
          </p:cNvPicPr>
          <p:nvPr/>
        </p:nvPicPr>
        <p:blipFill>
          <a:blip r:embed="rId2"/>
          <a:stretch>
            <a:fillRect/>
          </a:stretch>
        </p:blipFill>
        <p:spPr>
          <a:xfrm>
            <a:off x="1402080" y="1605164"/>
            <a:ext cx="9753600" cy="4743189"/>
          </a:xfrm>
          <a:prstGeom prst="rect">
            <a:avLst/>
          </a:prstGeom>
          <a:ln>
            <a:solidFill>
              <a:schemeClr val="tx1"/>
            </a:solidFill>
          </a:ln>
        </p:spPr>
      </p:pic>
      <p:sp>
        <p:nvSpPr>
          <p:cNvPr id="10" name="Title 9">
            <a:extLst>
              <a:ext uri="{FF2B5EF4-FFF2-40B4-BE49-F238E27FC236}">
                <a16:creationId xmlns:a16="http://schemas.microsoft.com/office/drawing/2014/main" id="{BB003D17-4E03-E328-4D3A-B0BF0FFE41AA}"/>
              </a:ext>
            </a:extLst>
          </p:cNvPr>
          <p:cNvSpPr>
            <a:spLocks noGrp="1"/>
          </p:cNvSpPr>
          <p:nvPr>
            <p:ph type="title"/>
          </p:nvPr>
        </p:nvSpPr>
        <p:spPr/>
        <p:txBody>
          <a:bodyPr/>
          <a:lstStyle/>
          <a:p>
            <a:r>
              <a:rPr lang="en-US" sz="2400" dirty="0"/>
              <a:t>Viewing and using previous Ask Anything searches</a:t>
            </a:r>
            <a:endParaRPr lang="en-NL" sz="2400" dirty="0"/>
          </a:p>
        </p:txBody>
      </p:sp>
      <p:sp>
        <p:nvSpPr>
          <p:cNvPr id="9" name="Slide Number Placeholder 5">
            <a:extLst>
              <a:ext uri="{FF2B5EF4-FFF2-40B4-BE49-F238E27FC236}">
                <a16:creationId xmlns:a16="http://schemas.microsoft.com/office/drawing/2014/main" id="{4E690248-5CB7-1F0D-977C-0BFBF72191C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a:p>
        </p:txBody>
      </p:sp>
      <p:sp>
        <p:nvSpPr>
          <p:cNvPr id="11" name="Content Placeholder 10">
            <a:extLst>
              <a:ext uri="{FF2B5EF4-FFF2-40B4-BE49-F238E27FC236}">
                <a16:creationId xmlns:a16="http://schemas.microsoft.com/office/drawing/2014/main" id="{3281E188-EABD-4C36-3CF7-BEED14112606}"/>
              </a:ext>
            </a:extLst>
          </p:cNvPr>
          <p:cNvSpPr>
            <a:spLocks noGrp="1"/>
          </p:cNvSpPr>
          <p:nvPr>
            <p:ph sz="quarter" idx="13"/>
          </p:nvPr>
        </p:nvSpPr>
        <p:spPr>
          <a:xfrm>
            <a:off x="370663" y="1131352"/>
            <a:ext cx="11335783" cy="748248"/>
          </a:xfrm>
        </p:spPr>
        <p:txBody>
          <a:bodyPr/>
          <a:lstStyle/>
          <a:p>
            <a:r>
              <a:rPr lang="en-US" dirty="0"/>
              <a:t>The user will now click “Ask Anything”</a:t>
            </a:r>
          </a:p>
        </p:txBody>
      </p:sp>
      <p:sp>
        <p:nvSpPr>
          <p:cNvPr id="2" name="Rectangle 1">
            <a:extLst>
              <a:ext uri="{FF2B5EF4-FFF2-40B4-BE49-F238E27FC236}">
                <a16:creationId xmlns:a16="http://schemas.microsoft.com/office/drawing/2014/main" id="{0779BD5D-E97E-BC0F-6268-61BB8D1ABBB2}"/>
              </a:ext>
            </a:extLst>
          </p:cNvPr>
          <p:cNvSpPr/>
          <p:nvPr/>
        </p:nvSpPr>
        <p:spPr>
          <a:xfrm>
            <a:off x="9018588" y="3488454"/>
            <a:ext cx="8940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3" name="Straight Arrow Connector 12">
            <a:extLst>
              <a:ext uri="{FF2B5EF4-FFF2-40B4-BE49-F238E27FC236}">
                <a16:creationId xmlns:a16="http://schemas.microsoft.com/office/drawing/2014/main" id="{08F93D84-3C37-EF4C-4237-A436DAD6E8F6}"/>
              </a:ext>
            </a:extLst>
          </p:cNvPr>
          <p:cNvCxnSpPr>
            <a:cxnSpLocks/>
          </p:cNvCxnSpPr>
          <p:nvPr/>
        </p:nvCxnSpPr>
        <p:spPr>
          <a:xfrm flipH="1">
            <a:off x="9912668" y="3181254"/>
            <a:ext cx="546864" cy="292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131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8B2F-828C-4F5C-0146-C15DD5C4239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DB9E175-8A7E-A8A2-61A6-184E090E2D26}"/>
              </a:ext>
            </a:extLst>
          </p:cNvPr>
          <p:cNvPicPr>
            <a:picLocks noChangeAspect="1"/>
          </p:cNvPicPr>
          <p:nvPr/>
        </p:nvPicPr>
        <p:blipFill>
          <a:blip r:embed="rId2"/>
          <a:stretch>
            <a:fillRect/>
          </a:stretch>
        </p:blipFill>
        <p:spPr>
          <a:xfrm>
            <a:off x="3999548" y="1671178"/>
            <a:ext cx="4532349" cy="4885597"/>
          </a:xfrm>
          <a:prstGeom prst="rect">
            <a:avLst/>
          </a:prstGeom>
          <a:ln>
            <a:solidFill>
              <a:schemeClr val="tx1"/>
            </a:solidFill>
          </a:ln>
        </p:spPr>
      </p:pic>
      <p:sp>
        <p:nvSpPr>
          <p:cNvPr id="10" name="Title 9">
            <a:extLst>
              <a:ext uri="{FF2B5EF4-FFF2-40B4-BE49-F238E27FC236}">
                <a16:creationId xmlns:a16="http://schemas.microsoft.com/office/drawing/2014/main" id="{CE92E2ED-D7DB-A421-BA54-FFD5C6CC9A67}"/>
              </a:ext>
            </a:extLst>
          </p:cNvPr>
          <p:cNvSpPr>
            <a:spLocks noGrp="1"/>
          </p:cNvSpPr>
          <p:nvPr>
            <p:ph type="title"/>
          </p:nvPr>
        </p:nvSpPr>
        <p:spPr/>
        <p:txBody>
          <a:bodyPr/>
          <a:lstStyle/>
          <a:p>
            <a:r>
              <a:rPr lang="en-US" sz="2400" dirty="0"/>
              <a:t>Viewing and using previous Ask Anything searches</a:t>
            </a:r>
            <a:endParaRPr lang="en-NL" sz="2400" dirty="0"/>
          </a:p>
        </p:txBody>
      </p:sp>
      <p:sp>
        <p:nvSpPr>
          <p:cNvPr id="9" name="Slide Number Placeholder 5">
            <a:extLst>
              <a:ext uri="{FF2B5EF4-FFF2-40B4-BE49-F238E27FC236}">
                <a16:creationId xmlns:a16="http://schemas.microsoft.com/office/drawing/2014/main" id="{CADC1D8E-73A4-CE93-E965-8D3DFD8AF28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46</a:t>
            </a:fld>
            <a:endParaRPr lang="en-GB"/>
          </a:p>
        </p:txBody>
      </p:sp>
      <p:sp>
        <p:nvSpPr>
          <p:cNvPr id="11" name="Content Placeholder 10">
            <a:extLst>
              <a:ext uri="{FF2B5EF4-FFF2-40B4-BE49-F238E27FC236}">
                <a16:creationId xmlns:a16="http://schemas.microsoft.com/office/drawing/2014/main" id="{742BC2DE-1B5D-BD6F-1F11-437B4C4680AF}"/>
              </a:ext>
            </a:extLst>
          </p:cNvPr>
          <p:cNvSpPr>
            <a:spLocks noGrp="1"/>
          </p:cNvSpPr>
          <p:nvPr>
            <p:ph sz="quarter" idx="13"/>
          </p:nvPr>
        </p:nvSpPr>
        <p:spPr>
          <a:xfrm>
            <a:off x="370663" y="1131352"/>
            <a:ext cx="11335783" cy="748248"/>
          </a:xfrm>
        </p:spPr>
        <p:txBody>
          <a:bodyPr/>
          <a:lstStyle/>
          <a:p>
            <a:r>
              <a:rPr lang="en-US" dirty="0"/>
              <a:t>When a user clicks “Ask Anything” his or her recent “Ask Anything” searches appear</a:t>
            </a:r>
          </a:p>
        </p:txBody>
      </p:sp>
      <p:sp>
        <p:nvSpPr>
          <p:cNvPr id="2" name="Rectangle 1">
            <a:extLst>
              <a:ext uri="{FF2B5EF4-FFF2-40B4-BE49-F238E27FC236}">
                <a16:creationId xmlns:a16="http://schemas.microsoft.com/office/drawing/2014/main" id="{D377144D-F188-76C6-2F05-2553485C1E83}"/>
              </a:ext>
            </a:extLst>
          </p:cNvPr>
          <p:cNvSpPr/>
          <p:nvPr/>
        </p:nvSpPr>
        <p:spPr>
          <a:xfrm>
            <a:off x="3999548" y="4348480"/>
            <a:ext cx="8940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881869BB-3F94-A7DD-F46B-E6431F0B9399}"/>
              </a:ext>
            </a:extLst>
          </p:cNvPr>
          <p:cNvSpPr txBox="1"/>
          <p:nvPr/>
        </p:nvSpPr>
        <p:spPr>
          <a:xfrm>
            <a:off x="8616568" y="4521200"/>
            <a:ext cx="1739486" cy="548640"/>
          </a:xfrm>
          <a:prstGeom prst="rect">
            <a:avLst/>
          </a:prstGeom>
          <a:solidFill>
            <a:srgbClr val="FFFF00"/>
          </a:solidFill>
          <a:ln>
            <a:solidFill>
              <a:schemeClr val="tx1"/>
            </a:solidFill>
          </a:ln>
        </p:spPr>
        <p:txBody>
          <a:bodyPr wrap="square" rtlCol="0">
            <a:noAutofit/>
          </a:bodyPr>
          <a:lstStyle/>
          <a:p>
            <a:pPr algn="l"/>
            <a:r>
              <a:rPr lang="en-US" sz="1400" dirty="0"/>
              <a:t>Specific searches can be removed</a:t>
            </a:r>
          </a:p>
        </p:txBody>
      </p:sp>
      <p:cxnSp>
        <p:nvCxnSpPr>
          <p:cNvPr id="5" name="Straight Arrow Connector 4">
            <a:extLst>
              <a:ext uri="{FF2B5EF4-FFF2-40B4-BE49-F238E27FC236}">
                <a16:creationId xmlns:a16="http://schemas.microsoft.com/office/drawing/2014/main" id="{9FB1A6F2-F9DA-D020-A3BA-F833FB345F6A}"/>
              </a:ext>
            </a:extLst>
          </p:cNvPr>
          <p:cNvCxnSpPr>
            <a:cxnSpLocks/>
          </p:cNvCxnSpPr>
          <p:nvPr/>
        </p:nvCxnSpPr>
        <p:spPr>
          <a:xfrm flipH="1">
            <a:off x="5122416" y="4490720"/>
            <a:ext cx="5468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76A5CE-25C2-3D06-3D32-2D1BE1590B68}"/>
              </a:ext>
            </a:extLst>
          </p:cNvPr>
          <p:cNvCxnSpPr>
            <a:cxnSpLocks/>
          </p:cNvCxnSpPr>
          <p:nvPr/>
        </p:nvCxnSpPr>
        <p:spPr>
          <a:xfrm flipH="1">
            <a:off x="8343136" y="4502667"/>
            <a:ext cx="546864" cy="292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155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3D1C7-BB88-FC1B-8622-1FF95E27ACA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66F1BA0-DC39-F633-773E-BEADFA165BAA}"/>
              </a:ext>
            </a:extLst>
          </p:cNvPr>
          <p:cNvPicPr>
            <a:picLocks noChangeAspect="1"/>
          </p:cNvPicPr>
          <p:nvPr/>
        </p:nvPicPr>
        <p:blipFill>
          <a:blip r:embed="rId2"/>
          <a:stretch>
            <a:fillRect/>
          </a:stretch>
        </p:blipFill>
        <p:spPr>
          <a:xfrm>
            <a:off x="4216498" y="816226"/>
            <a:ext cx="5350633" cy="5748027"/>
          </a:xfrm>
          <a:prstGeom prst="rect">
            <a:avLst/>
          </a:prstGeom>
          <a:ln>
            <a:solidFill>
              <a:schemeClr val="tx1"/>
            </a:solidFill>
          </a:ln>
        </p:spPr>
      </p:pic>
      <p:sp>
        <p:nvSpPr>
          <p:cNvPr id="10" name="Title 9">
            <a:extLst>
              <a:ext uri="{FF2B5EF4-FFF2-40B4-BE49-F238E27FC236}">
                <a16:creationId xmlns:a16="http://schemas.microsoft.com/office/drawing/2014/main" id="{E231305F-3B37-0602-DC1A-3FAFFC098E0E}"/>
              </a:ext>
            </a:extLst>
          </p:cNvPr>
          <p:cNvSpPr>
            <a:spLocks noGrp="1"/>
          </p:cNvSpPr>
          <p:nvPr>
            <p:ph type="title"/>
          </p:nvPr>
        </p:nvSpPr>
        <p:spPr/>
        <p:txBody>
          <a:bodyPr/>
          <a:lstStyle/>
          <a:p>
            <a:r>
              <a:rPr lang="en-US" sz="2400" dirty="0"/>
              <a:t>Viewing and using previous Ask Anything searches</a:t>
            </a:r>
            <a:endParaRPr lang="en-NL" sz="2400" dirty="0"/>
          </a:p>
        </p:txBody>
      </p:sp>
      <p:sp>
        <p:nvSpPr>
          <p:cNvPr id="9" name="Slide Number Placeholder 5">
            <a:extLst>
              <a:ext uri="{FF2B5EF4-FFF2-40B4-BE49-F238E27FC236}">
                <a16:creationId xmlns:a16="http://schemas.microsoft.com/office/drawing/2014/main" id="{189F85B4-6E09-B6FD-A876-1D40D3ECF8B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47</a:t>
            </a:fld>
            <a:endParaRPr lang="en-GB"/>
          </a:p>
        </p:txBody>
      </p:sp>
      <p:sp>
        <p:nvSpPr>
          <p:cNvPr id="2" name="Rectangle 1">
            <a:extLst>
              <a:ext uri="{FF2B5EF4-FFF2-40B4-BE49-F238E27FC236}">
                <a16:creationId xmlns:a16="http://schemas.microsoft.com/office/drawing/2014/main" id="{27E707F6-9198-2702-998D-DD52C0CDECD8}"/>
              </a:ext>
            </a:extLst>
          </p:cNvPr>
          <p:cNvSpPr/>
          <p:nvPr/>
        </p:nvSpPr>
        <p:spPr>
          <a:xfrm>
            <a:off x="4338320" y="4866639"/>
            <a:ext cx="4399280" cy="29285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93C2C96B-EC82-654D-12F1-80E4CDB54625}"/>
              </a:ext>
            </a:extLst>
          </p:cNvPr>
          <p:cNvSpPr txBox="1"/>
          <p:nvPr/>
        </p:nvSpPr>
        <p:spPr>
          <a:xfrm>
            <a:off x="391483" y="2287786"/>
            <a:ext cx="2540000" cy="2507734"/>
          </a:xfrm>
          <a:prstGeom prst="rect">
            <a:avLst/>
          </a:prstGeom>
          <a:solidFill>
            <a:srgbClr val="FFFF00"/>
          </a:solidFill>
          <a:ln>
            <a:solidFill>
              <a:schemeClr val="tx1"/>
            </a:solidFill>
          </a:ln>
        </p:spPr>
        <p:txBody>
          <a:bodyPr wrap="square" rtlCol="0">
            <a:noAutofit/>
          </a:bodyPr>
          <a:lstStyle/>
          <a:p>
            <a:r>
              <a:rPr lang="en-US" sz="1400" dirty="0"/>
              <a:t>Clicking on a recent search causes it to appear in the search box.</a:t>
            </a:r>
          </a:p>
          <a:p>
            <a:endParaRPr lang="en-US" sz="1400" dirty="0"/>
          </a:p>
          <a:p>
            <a:r>
              <a:rPr lang="en-US" sz="1400" dirty="0"/>
              <a:t>We clicked below on “What material is there to use for a research project on the history of the “Lean In” movement?” and now it appears in the search box.</a:t>
            </a:r>
          </a:p>
        </p:txBody>
      </p:sp>
      <p:sp>
        <p:nvSpPr>
          <p:cNvPr id="16" name="Rectangle 15">
            <a:extLst>
              <a:ext uri="{FF2B5EF4-FFF2-40B4-BE49-F238E27FC236}">
                <a16:creationId xmlns:a16="http://schemas.microsoft.com/office/drawing/2014/main" id="{E70CECD0-EE16-8DEC-BC80-1BFE1CFAA52D}"/>
              </a:ext>
            </a:extLst>
          </p:cNvPr>
          <p:cNvSpPr/>
          <p:nvPr/>
        </p:nvSpPr>
        <p:spPr>
          <a:xfrm>
            <a:off x="4338320" y="2275840"/>
            <a:ext cx="4551680" cy="45809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TextBox 16">
            <a:extLst>
              <a:ext uri="{FF2B5EF4-FFF2-40B4-BE49-F238E27FC236}">
                <a16:creationId xmlns:a16="http://schemas.microsoft.com/office/drawing/2014/main" id="{398ECF98-0B1D-59F3-6FBE-74244B2F2D0E}"/>
              </a:ext>
            </a:extLst>
          </p:cNvPr>
          <p:cNvSpPr txBox="1"/>
          <p:nvPr/>
        </p:nvSpPr>
        <p:spPr>
          <a:xfrm>
            <a:off x="9326528" y="3089734"/>
            <a:ext cx="2756000" cy="1201009"/>
          </a:xfrm>
          <a:prstGeom prst="rect">
            <a:avLst/>
          </a:prstGeom>
          <a:solidFill>
            <a:srgbClr val="FFFF00"/>
          </a:solidFill>
          <a:ln>
            <a:solidFill>
              <a:schemeClr val="tx1"/>
            </a:solidFill>
          </a:ln>
        </p:spPr>
        <p:txBody>
          <a:bodyPr wrap="square" rtlCol="0">
            <a:noAutofit/>
          </a:bodyPr>
          <a:lstStyle/>
          <a:p>
            <a:r>
              <a:rPr lang="en-US" sz="1400" dirty="0"/>
              <a:t>We can now either </a:t>
            </a:r>
          </a:p>
          <a:p>
            <a:pPr marL="342900" indent="-342900">
              <a:buAutoNum type="arabicPeriod"/>
            </a:pPr>
            <a:r>
              <a:rPr lang="en-US" sz="1400" dirty="0"/>
              <a:t>Edit the text of the search</a:t>
            </a:r>
          </a:p>
          <a:p>
            <a:pPr marL="342900" indent="-342900">
              <a:buAutoNum type="arabicPeriod"/>
            </a:pPr>
            <a:r>
              <a:rPr lang="en-US" sz="1400" dirty="0"/>
              <a:t>Leave the text of the search as it is and click “Search” to perform another search</a:t>
            </a:r>
          </a:p>
        </p:txBody>
      </p:sp>
      <p:cxnSp>
        <p:nvCxnSpPr>
          <p:cNvPr id="19" name="Straight Arrow Connector 18">
            <a:extLst>
              <a:ext uri="{FF2B5EF4-FFF2-40B4-BE49-F238E27FC236}">
                <a16:creationId xmlns:a16="http://schemas.microsoft.com/office/drawing/2014/main" id="{ABA956BC-B06F-1D3D-6A08-A37410D81281}"/>
              </a:ext>
            </a:extLst>
          </p:cNvPr>
          <p:cNvCxnSpPr>
            <a:stCxn id="3" idx="3"/>
          </p:cNvCxnSpPr>
          <p:nvPr/>
        </p:nvCxnSpPr>
        <p:spPr>
          <a:xfrm flipV="1">
            <a:off x="2931483" y="2621280"/>
            <a:ext cx="1285015" cy="9203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F1C63C2-5E96-B9CA-CF71-0B62E9E5D747}"/>
              </a:ext>
            </a:extLst>
          </p:cNvPr>
          <p:cNvCxnSpPr>
            <a:stCxn id="3" idx="3"/>
          </p:cNvCxnSpPr>
          <p:nvPr/>
        </p:nvCxnSpPr>
        <p:spPr>
          <a:xfrm>
            <a:off x="2931483" y="3541653"/>
            <a:ext cx="1285015" cy="1435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415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76FEC-D5D5-3AE5-C905-46F10878B76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B91FCC4-DC9B-A675-57E0-C79B55D982F3}"/>
              </a:ext>
            </a:extLst>
          </p:cNvPr>
          <p:cNvPicPr>
            <a:picLocks noChangeAspect="1"/>
          </p:cNvPicPr>
          <p:nvPr/>
        </p:nvPicPr>
        <p:blipFill>
          <a:blip r:embed="rId2"/>
          <a:stretch>
            <a:fillRect/>
          </a:stretch>
        </p:blipFill>
        <p:spPr>
          <a:xfrm>
            <a:off x="4102726" y="1076960"/>
            <a:ext cx="4787274" cy="5161280"/>
          </a:xfrm>
          <a:prstGeom prst="rect">
            <a:avLst/>
          </a:prstGeom>
          <a:ln>
            <a:solidFill>
              <a:schemeClr val="tx1"/>
            </a:solidFill>
          </a:ln>
        </p:spPr>
      </p:pic>
      <p:sp>
        <p:nvSpPr>
          <p:cNvPr id="10" name="Title 9">
            <a:extLst>
              <a:ext uri="{FF2B5EF4-FFF2-40B4-BE49-F238E27FC236}">
                <a16:creationId xmlns:a16="http://schemas.microsoft.com/office/drawing/2014/main" id="{7FB4BF4B-1232-D0A0-931A-47C5CDDF7CCB}"/>
              </a:ext>
            </a:extLst>
          </p:cNvPr>
          <p:cNvSpPr>
            <a:spLocks noGrp="1"/>
          </p:cNvSpPr>
          <p:nvPr>
            <p:ph type="title"/>
          </p:nvPr>
        </p:nvSpPr>
        <p:spPr/>
        <p:txBody>
          <a:bodyPr/>
          <a:lstStyle/>
          <a:p>
            <a:r>
              <a:rPr lang="en-US" sz="2400" dirty="0"/>
              <a:t>Viewing and using previous Ask Anything searches</a:t>
            </a:r>
            <a:endParaRPr lang="en-NL" sz="2400" dirty="0"/>
          </a:p>
        </p:txBody>
      </p:sp>
      <p:sp>
        <p:nvSpPr>
          <p:cNvPr id="9" name="Slide Number Placeholder 5">
            <a:extLst>
              <a:ext uri="{FF2B5EF4-FFF2-40B4-BE49-F238E27FC236}">
                <a16:creationId xmlns:a16="http://schemas.microsoft.com/office/drawing/2014/main" id="{F8E7C636-1601-E596-19C0-D63F45C3837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a:p>
        </p:txBody>
      </p:sp>
      <p:sp>
        <p:nvSpPr>
          <p:cNvPr id="3" name="TextBox 2">
            <a:extLst>
              <a:ext uri="{FF2B5EF4-FFF2-40B4-BE49-F238E27FC236}">
                <a16:creationId xmlns:a16="http://schemas.microsoft.com/office/drawing/2014/main" id="{1A640F5D-B807-8747-3E9C-D975D874E895}"/>
              </a:ext>
            </a:extLst>
          </p:cNvPr>
          <p:cNvSpPr txBox="1"/>
          <p:nvPr/>
        </p:nvSpPr>
        <p:spPr>
          <a:xfrm>
            <a:off x="391483" y="2287786"/>
            <a:ext cx="2540000" cy="3229094"/>
          </a:xfrm>
          <a:prstGeom prst="rect">
            <a:avLst/>
          </a:prstGeom>
          <a:solidFill>
            <a:srgbClr val="FFFF00"/>
          </a:solidFill>
          <a:ln>
            <a:solidFill>
              <a:schemeClr val="tx1"/>
            </a:solidFill>
          </a:ln>
        </p:spPr>
        <p:txBody>
          <a:bodyPr wrap="square" rtlCol="0">
            <a:noAutofit/>
          </a:bodyPr>
          <a:lstStyle/>
          <a:p>
            <a:r>
              <a:rPr lang="en-US" sz="1400" dirty="0"/>
              <a:t>We have changed the text from </a:t>
            </a:r>
            <a:br>
              <a:rPr lang="en-US" sz="1400" dirty="0"/>
            </a:br>
            <a:br>
              <a:rPr lang="en-US" sz="1400" dirty="0"/>
            </a:br>
            <a:r>
              <a:rPr lang="en-US" sz="1400" dirty="0"/>
              <a:t>What material is there to use for a research project on the history of the </a:t>
            </a:r>
            <a:r>
              <a:rPr lang="en-US" sz="1400" b="1" dirty="0"/>
              <a:t>“Lean In”</a:t>
            </a:r>
            <a:r>
              <a:rPr lang="en-US" sz="1400" dirty="0"/>
              <a:t> movement?</a:t>
            </a:r>
            <a:br>
              <a:rPr lang="en-US" sz="1400" dirty="0"/>
            </a:br>
            <a:br>
              <a:rPr lang="en-US" sz="1400" dirty="0"/>
            </a:br>
            <a:r>
              <a:rPr lang="en-US" sz="1400" dirty="0"/>
              <a:t>To</a:t>
            </a:r>
            <a:br>
              <a:rPr lang="en-US" sz="1400" dirty="0"/>
            </a:br>
            <a:br>
              <a:rPr lang="en-US" sz="1400" dirty="0"/>
            </a:br>
            <a:r>
              <a:rPr lang="en-US" sz="1400" dirty="0"/>
              <a:t>What material is there to use for a research project on the history of the </a:t>
            </a:r>
            <a:r>
              <a:rPr lang="en-US" sz="1400" b="1" dirty="0"/>
              <a:t>feminist</a:t>
            </a:r>
            <a:r>
              <a:rPr lang="en-US" sz="1400" dirty="0"/>
              <a:t> movement?</a:t>
            </a:r>
          </a:p>
        </p:txBody>
      </p:sp>
      <p:sp>
        <p:nvSpPr>
          <p:cNvPr id="16" name="Rectangle 15">
            <a:extLst>
              <a:ext uri="{FF2B5EF4-FFF2-40B4-BE49-F238E27FC236}">
                <a16:creationId xmlns:a16="http://schemas.microsoft.com/office/drawing/2014/main" id="{BC15BBF3-6212-2271-605B-9223E00B5223}"/>
              </a:ext>
            </a:extLst>
          </p:cNvPr>
          <p:cNvSpPr/>
          <p:nvPr/>
        </p:nvSpPr>
        <p:spPr>
          <a:xfrm>
            <a:off x="4257138" y="2392233"/>
            <a:ext cx="4145182" cy="33064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9" name="Straight Arrow Connector 18">
            <a:extLst>
              <a:ext uri="{FF2B5EF4-FFF2-40B4-BE49-F238E27FC236}">
                <a16:creationId xmlns:a16="http://schemas.microsoft.com/office/drawing/2014/main" id="{8E305EE2-48C9-87C7-6D72-2C8519650459}"/>
              </a:ext>
            </a:extLst>
          </p:cNvPr>
          <p:cNvCxnSpPr>
            <a:cxnSpLocks/>
          </p:cNvCxnSpPr>
          <p:nvPr/>
        </p:nvCxnSpPr>
        <p:spPr>
          <a:xfrm flipV="1">
            <a:off x="3108960" y="2621280"/>
            <a:ext cx="1107538" cy="3306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4CD09D-4F0A-6921-3494-4D6DF4380AF7}"/>
              </a:ext>
            </a:extLst>
          </p:cNvPr>
          <p:cNvSpPr txBox="1"/>
          <p:nvPr/>
        </p:nvSpPr>
        <p:spPr>
          <a:xfrm>
            <a:off x="9265920" y="5242560"/>
            <a:ext cx="1381760" cy="396240"/>
          </a:xfrm>
          <a:prstGeom prst="rect">
            <a:avLst/>
          </a:prstGeom>
          <a:solidFill>
            <a:srgbClr val="FFFF00"/>
          </a:solidFill>
          <a:ln>
            <a:solidFill>
              <a:schemeClr val="accent2"/>
            </a:solidFill>
          </a:ln>
        </p:spPr>
        <p:txBody>
          <a:bodyPr wrap="square" rtlCol="0">
            <a:noAutofit/>
          </a:bodyPr>
          <a:lstStyle/>
          <a:p>
            <a:pPr algn="l"/>
            <a:r>
              <a:rPr lang="en-US" sz="1400" dirty="0"/>
              <a:t>We will search</a:t>
            </a:r>
          </a:p>
        </p:txBody>
      </p:sp>
      <p:cxnSp>
        <p:nvCxnSpPr>
          <p:cNvPr id="20" name="Straight Arrow Connector 19">
            <a:extLst>
              <a:ext uri="{FF2B5EF4-FFF2-40B4-BE49-F238E27FC236}">
                <a16:creationId xmlns:a16="http://schemas.microsoft.com/office/drawing/2014/main" id="{1463B389-8359-0C59-CBFE-84D648DFA8B2}"/>
              </a:ext>
            </a:extLst>
          </p:cNvPr>
          <p:cNvCxnSpPr>
            <a:cxnSpLocks/>
          </p:cNvCxnSpPr>
          <p:nvPr/>
        </p:nvCxnSpPr>
        <p:spPr>
          <a:xfrm flipH="1">
            <a:off x="8676640" y="5638800"/>
            <a:ext cx="589280" cy="2438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173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0107C-CB1B-EAA4-44D5-BA0104A6C72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9E4AA78-11D1-7754-ADCC-9B6C1D315983}"/>
              </a:ext>
            </a:extLst>
          </p:cNvPr>
          <p:cNvPicPr>
            <a:picLocks noChangeAspect="1"/>
          </p:cNvPicPr>
          <p:nvPr/>
        </p:nvPicPr>
        <p:blipFill>
          <a:blip r:embed="rId2"/>
          <a:stretch>
            <a:fillRect/>
          </a:stretch>
        </p:blipFill>
        <p:spPr>
          <a:xfrm>
            <a:off x="1950720" y="1654860"/>
            <a:ext cx="9123680" cy="4918234"/>
          </a:xfrm>
          <a:prstGeom prst="rect">
            <a:avLst/>
          </a:prstGeom>
          <a:ln>
            <a:solidFill>
              <a:schemeClr val="tx1"/>
            </a:solidFill>
          </a:ln>
        </p:spPr>
      </p:pic>
      <p:sp>
        <p:nvSpPr>
          <p:cNvPr id="10" name="Title 9">
            <a:extLst>
              <a:ext uri="{FF2B5EF4-FFF2-40B4-BE49-F238E27FC236}">
                <a16:creationId xmlns:a16="http://schemas.microsoft.com/office/drawing/2014/main" id="{CDAC8D91-78D4-B814-0CDA-1E906BB6927A}"/>
              </a:ext>
            </a:extLst>
          </p:cNvPr>
          <p:cNvSpPr>
            <a:spLocks noGrp="1"/>
          </p:cNvSpPr>
          <p:nvPr>
            <p:ph type="title"/>
          </p:nvPr>
        </p:nvSpPr>
        <p:spPr/>
        <p:txBody>
          <a:bodyPr/>
          <a:lstStyle/>
          <a:p>
            <a:r>
              <a:rPr lang="en-US" sz="2400" dirty="0"/>
              <a:t>Viewing and using previous Ask Anything searches</a:t>
            </a:r>
            <a:endParaRPr lang="en-NL" sz="2400" dirty="0"/>
          </a:p>
        </p:txBody>
      </p:sp>
      <p:sp>
        <p:nvSpPr>
          <p:cNvPr id="9" name="Slide Number Placeholder 5">
            <a:extLst>
              <a:ext uri="{FF2B5EF4-FFF2-40B4-BE49-F238E27FC236}">
                <a16:creationId xmlns:a16="http://schemas.microsoft.com/office/drawing/2014/main" id="{C80250F2-5139-7A20-DE30-BB22BA6E7B6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49</a:t>
            </a:fld>
            <a:endParaRPr lang="en-GB"/>
          </a:p>
        </p:txBody>
      </p:sp>
      <p:sp>
        <p:nvSpPr>
          <p:cNvPr id="11" name="Content Placeholder 10">
            <a:extLst>
              <a:ext uri="{FF2B5EF4-FFF2-40B4-BE49-F238E27FC236}">
                <a16:creationId xmlns:a16="http://schemas.microsoft.com/office/drawing/2014/main" id="{EDF2E702-EBD4-B349-A368-9C36D9666737}"/>
              </a:ext>
            </a:extLst>
          </p:cNvPr>
          <p:cNvSpPr>
            <a:spLocks noGrp="1"/>
          </p:cNvSpPr>
          <p:nvPr>
            <p:ph sz="quarter" idx="13"/>
          </p:nvPr>
        </p:nvSpPr>
        <p:spPr>
          <a:xfrm>
            <a:off x="370663" y="1131352"/>
            <a:ext cx="11335783" cy="748248"/>
          </a:xfrm>
        </p:spPr>
        <p:txBody>
          <a:bodyPr/>
          <a:lstStyle/>
          <a:p>
            <a:r>
              <a:rPr lang="en-US" dirty="0"/>
              <a:t>The new search is performed.  We will click “Edit”</a:t>
            </a:r>
          </a:p>
        </p:txBody>
      </p:sp>
      <p:sp>
        <p:nvSpPr>
          <p:cNvPr id="2" name="Rectangle 1">
            <a:extLst>
              <a:ext uri="{FF2B5EF4-FFF2-40B4-BE49-F238E27FC236}">
                <a16:creationId xmlns:a16="http://schemas.microsoft.com/office/drawing/2014/main" id="{9D555297-5295-8C42-9988-B7453C5E5586}"/>
              </a:ext>
            </a:extLst>
          </p:cNvPr>
          <p:cNvSpPr/>
          <p:nvPr/>
        </p:nvSpPr>
        <p:spPr>
          <a:xfrm>
            <a:off x="8961120" y="1811434"/>
            <a:ext cx="467360" cy="261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4EC28DE3-CBBD-E748-F608-D15A114C1138}"/>
              </a:ext>
            </a:extLst>
          </p:cNvPr>
          <p:cNvSpPr txBox="1"/>
          <p:nvPr/>
        </p:nvSpPr>
        <p:spPr>
          <a:xfrm>
            <a:off x="8091377" y="2630277"/>
            <a:ext cx="1739486" cy="548640"/>
          </a:xfrm>
          <a:prstGeom prst="rect">
            <a:avLst/>
          </a:prstGeom>
          <a:solidFill>
            <a:srgbClr val="FFFF00"/>
          </a:solidFill>
          <a:ln>
            <a:solidFill>
              <a:schemeClr val="tx1"/>
            </a:solidFill>
          </a:ln>
        </p:spPr>
        <p:txBody>
          <a:bodyPr wrap="square" rtlCol="0">
            <a:noAutofit/>
          </a:bodyPr>
          <a:lstStyle/>
          <a:p>
            <a:pPr algn="l"/>
            <a:r>
              <a:rPr lang="en-US" sz="1400" dirty="0"/>
              <a:t>And if now we click on “edit”…</a:t>
            </a:r>
          </a:p>
        </p:txBody>
      </p:sp>
      <p:cxnSp>
        <p:nvCxnSpPr>
          <p:cNvPr id="13" name="Straight Arrow Connector 12">
            <a:extLst>
              <a:ext uri="{FF2B5EF4-FFF2-40B4-BE49-F238E27FC236}">
                <a16:creationId xmlns:a16="http://schemas.microsoft.com/office/drawing/2014/main" id="{F620F53B-9F08-99AD-426C-AEAB085C896B}"/>
              </a:ext>
            </a:extLst>
          </p:cNvPr>
          <p:cNvCxnSpPr>
            <a:cxnSpLocks/>
          </p:cNvCxnSpPr>
          <p:nvPr/>
        </p:nvCxnSpPr>
        <p:spPr>
          <a:xfrm flipV="1">
            <a:off x="9164320" y="2123440"/>
            <a:ext cx="81280" cy="519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122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5055334"/>
          </a:xfrm>
        </p:spPr>
        <p:txBody>
          <a:bodyPr/>
          <a:lstStyle/>
          <a:p>
            <a:r>
              <a:rPr lang="en-US" sz="2000" dirty="0"/>
              <a:t>The “Natural Language Search” feature in Primo VE NDE enables users to formulate queries in “normal spoken language”.</a:t>
            </a:r>
          </a:p>
          <a:p>
            <a:r>
              <a:rPr lang="en-US" sz="2000" dirty="0"/>
              <a:t>The query in “normal spoken language” is automatically converted to a query which can be handled by the Primo search engine</a:t>
            </a:r>
          </a:p>
          <a:p>
            <a:r>
              <a:rPr lang="en-US" sz="2000" dirty="0"/>
              <a:t>For example, the user can enter the query, "Find me library science journals in English that are available online,“ or “What books are there by or about Gloria Steinem or Sheryl Sandberg”.  </a:t>
            </a:r>
          </a:p>
          <a:p>
            <a:r>
              <a:rPr lang="en-US" sz="2000" dirty="0"/>
              <a:t>In these cases, the system will create a query with the appropriate criteria for the search.</a:t>
            </a:r>
          </a:p>
        </p:txBody>
      </p:sp>
    </p:spTree>
    <p:extLst>
      <p:ext uri="{BB962C8B-B14F-4D97-AF65-F5344CB8AC3E}">
        <p14:creationId xmlns:p14="http://schemas.microsoft.com/office/powerpoint/2010/main" val="3651084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E34C9-D8EC-A752-D509-0FC375EA04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EFE1C4-F3A3-CCA4-5B25-983CA8B88B3C}"/>
              </a:ext>
            </a:extLst>
          </p:cNvPr>
          <p:cNvPicPr>
            <a:picLocks noChangeAspect="1"/>
          </p:cNvPicPr>
          <p:nvPr/>
        </p:nvPicPr>
        <p:blipFill>
          <a:blip r:embed="rId2"/>
          <a:stretch>
            <a:fillRect/>
          </a:stretch>
        </p:blipFill>
        <p:spPr>
          <a:xfrm>
            <a:off x="4203013" y="1737430"/>
            <a:ext cx="4376044" cy="4753093"/>
          </a:xfrm>
          <a:prstGeom prst="rect">
            <a:avLst/>
          </a:prstGeom>
          <a:ln>
            <a:solidFill>
              <a:schemeClr val="tx1"/>
            </a:solidFill>
          </a:ln>
        </p:spPr>
      </p:pic>
      <p:sp>
        <p:nvSpPr>
          <p:cNvPr id="10" name="Title 9">
            <a:extLst>
              <a:ext uri="{FF2B5EF4-FFF2-40B4-BE49-F238E27FC236}">
                <a16:creationId xmlns:a16="http://schemas.microsoft.com/office/drawing/2014/main" id="{CD99228F-7F11-0E02-452E-3715F8780E00}"/>
              </a:ext>
            </a:extLst>
          </p:cNvPr>
          <p:cNvSpPr>
            <a:spLocks noGrp="1"/>
          </p:cNvSpPr>
          <p:nvPr>
            <p:ph type="title"/>
          </p:nvPr>
        </p:nvSpPr>
        <p:spPr/>
        <p:txBody>
          <a:bodyPr/>
          <a:lstStyle/>
          <a:p>
            <a:r>
              <a:rPr lang="en-US" sz="2400" dirty="0"/>
              <a:t>Viewing and using previous Ask Anything searches</a:t>
            </a:r>
            <a:endParaRPr lang="en-NL" sz="2400" dirty="0"/>
          </a:p>
        </p:txBody>
      </p:sp>
      <p:sp>
        <p:nvSpPr>
          <p:cNvPr id="9" name="Slide Number Placeholder 5">
            <a:extLst>
              <a:ext uri="{FF2B5EF4-FFF2-40B4-BE49-F238E27FC236}">
                <a16:creationId xmlns:a16="http://schemas.microsoft.com/office/drawing/2014/main" id="{42B3A1C9-9CD5-DCD7-3DCB-537A3E58504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a:p>
        </p:txBody>
      </p:sp>
      <p:sp>
        <p:nvSpPr>
          <p:cNvPr id="11" name="Content Placeholder 10">
            <a:extLst>
              <a:ext uri="{FF2B5EF4-FFF2-40B4-BE49-F238E27FC236}">
                <a16:creationId xmlns:a16="http://schemas.microsoft.com/office/drawing/2014/main" id="{4E464D18-10CF-B637-830F-4D64358B6E78}"/>
              </a:ext>
            </a:extLst>
          </p:cNvPr>
          <p:cNvSpPr>
            <a:spLocks noGrp="1"/>
          </p:cNvSpPr>
          <p:nvPr>
            <p:ph sz="quarter" idx="13"/>
          </p:nvPr>
        </p:nvSpPr>
        <p:spPr>
          <a:xfrm>
            <a:off x="370663" y="1131352"/>
            <a:ext cx="11335783" cy="748248"/>
          </a:xfrm>
        </p:spPr>
        <p:txBody>
          <a:bodyPr/>
          <a:lstStyle/>
          <a:p>
            <a:r>
              <a:rPr lang="en-US" dirty="0"/>
              <a:t>The new search appears in the recent searches</a:t>
            </a:r>
          </a:p>
        </p:txBody>
      </p:sp>
      <p:sp>
        <p:nvSpPr>
          <p:cNvPr id="2" name="Rectangle 1">
            <a:extLst>
              <a:ext uri="{FF2B5EF4-FFF2-40B4-BE49-F238E27FC236}">
                <a16:creationId xmlns:a16="http://schemas.microsoft.com/office/drawing/2014/main" id="{25D51DF1-6ED1-F150-82BF-011E51AF1327}"/>
              </a:ext>
            </a:extLst>
          </p:cNvPr>
          <p:cNvSpPr/>
          <p:nvPr/>
        </p:nvSpPr>
        <p:spPr>
          <a:xfrm>
            <a:off x="4203012" y="4554634"/>
            <a:ext cx="3681147" cy="3120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7559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71533-2B53-0375-96A1-2BE29C11B58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C3C00F3-316C-E92B-4205-ACA675F89F81}"/>
              </a:ext>
            </a:extLst>
          </p:cNvPr>
          <p:cNvSpPr>
            <a:spLocks noGrp="1"/>
          </p:cNvSpPr>
          <p:nvPr>
            <p:ph type="title"/>
          </p:nvPr>
        </p:nvSpPr>
        <p:spPr/>
        <p:txBody>
          <a:bodyPr/>
          <a:lstStyle/>
          <a:p>
            <a:r>
              <a:rPr lang="en-US" sz="2400" dirty="0"/>
              <a:t>Viewing and using previous Ask Anything searches</a:t>
            </a:r>
            <a:endParaRPr lang="en-NL" sz="2400" dirty="0"/>
          </a:p>
        </p:txBody>
      </p:sp>
      <p:sp>
        <p:nvSpPr>
          <p:cNvPr id="9" name="Slide Number Placeholder 5">
            <a:extLst>
              <a:ext uri="{FF2B5EF4-FFF2-40B4-BE49-F238E27FC236}">
                <a16:creationId xmlns:a16="http://schemas.microsoft.com/office/drawing/2014/main" id="{B5C16191-5B53-6932-EB8D-475A7D9AC68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51</a:t>
            </a:fld>
            <a:endParaRPr lang="en-GB"/>
          </a:p>
        </p:txBody>
      </p:sp>
      <p:sp>
        <p:nvSpPr>
          <p:cNvPr id="11" name="Content Placeholder 10">
            <a:extLst>
              <a:ext uri="{FF2B5EF4-FFF2-40B4-BE49-F238E27FC236}">
                <a16:creationId xmlns:a16="http://schemas.microsoft.com/office/drawing/2014/main" id="{B8B6A0C2-AC14-4F8B-0503-14705E5047A1}"/>
              </a:ext>
            </a:extLst>
          </p:cNvPr>
          <p:cNvSpPr>
            <a:spLocks noGrp="1"/>
          </p:cNvSpPr>
          <p:nvPr>
            <p:ph sz="quarter" idx="13"/>
          </p:nvPr>
        </p:nvSpPr>
        <p:spPr>
          <a:xfrm>
            <a:off x="370663" y="1131352"/>
            <a:ext cx="11335783" cy="3786088"/>
          </a:xfrm>
        </p:spPr>
        <p:txBody>
          <a:bodyPr/>
          <a:lstStyle/>
          <a:p>
            <a:r>
              <a:rPr lang="en-US" dirty="0"/>
              <a:t>Note regarding the “Recent Searches”:</a:t>
            </a:r>
          </a:p>
          <a:p>
            <a:pPr lvl="1"/>
            <a:r>
              <a:rPr lang="en-US" sz="1800" dirty="0"/>
              <a:t>The three most recent searches appear.  If one of them is deleted and there is another recent search, then it will appear.</a:t>
            </a:r>
          </a:p>
          <a:p>
            <a:pPr lvl="1"/>
            <a:r>
              <a:rPr lang="en-US" sz="1800" dirty="0"/>
              <a:t>Recent “Ask Anything” searches are saved per user. </a:t>
            </a:r>
          </a:p>
          <a:p>
            <a:pPr lvl="2"/>
            <a:r>
              <a:rPr lang="en-US" sz="1800" dirty="0"/>
              <a:t>If a user is logged in and does the “Ask Anything”, and then logs out, and then logs in again, his or her recent searches will appear.</a:t>
            </a:r>
          </a:p>
          <a:p>
            <a:pPr lvl="1"/>
            <a:r>
              <a:rPr lang="en-US" sz="1800" dirty="0"/>
              <a:t>If a user is not logged in, then the “Ask Anything” searches are saved per session.</a:t>
            </a:r>
          </a:p>
        </p:txBody>
      </p:sp>
    </p:spTree>
    <p:extLst>
      <p:ext uri="{BB962C8B-B14F-4D97-AF65-F5344CB8AC3E}">
        <p14:creationId xmlns:p14="http://schemas.microsoft.com/office/powerpoint/2010/main" val="601650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EEE47-0C6C-2589-486E-A36C18590B3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8B714C5-7912-B9C0-8122-EAFA02562D44}"/>
              </a:ext>
            </a:extLst>
          </p:cNvPr>
          <p:cNvSpPr>
            <a:spLocks noGrp="1"/>
          </p:cNvSpPr>
          <p:nvPr>
            <p:ph type="body" sz="quarter" idx="16"/>
          </p:nvPr>
        </p:nvSpPr>
        <p:spPr/>
        <p:txBody>
          <a:bodyPr/>
          <a:lstStyle/>
          <a:p>
            <a:r>
              <a:rPr lang="en-US" sz="3600" dirty="0"/>
              <a:t>The difference between “Ask Anything” and “Primo Research Assistant”</a:t>
            </a:r>
            <a:endParaRPr lang="en-NL" sz="3600" dirty="0"/>
          </a:p>
        </p:txBody>
      </p:sp>
      <p:pic>
        <p:nvPicPr>
          <p:cNvPr id="17" name="Graphic 16">
            <a:extLst>
              <a:ext uri="{FF2B5EF4-FFF2-40B4-BE49-F238E27FC236}">
                <a16:creationId xmlns:a16="http://schemas.microsoft.com/office/drawing/2014/main" id="{48F03C7F-B0F4-DCD1-D2C8-FE3FC24420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433871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3105-6C20-C423-5DDB-AAE90C56753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DD88EC4-45EF-5142-0A5C-621C46E23AD8}"/>
              </a:ext>
            </a:extLst>
          </p:cNvPr>
          <p:cNvSpPr>
            <a:spLocks noGrp="1"/>
          </p:cNvSpPr>
          <p:nvPr>
            <p:ph type="title"/>
          </p:nvPr>
        </p:nvSpPr>
        <p:spPr/>
        <p:txBody>
          <a:bodyPr/>
          <a:lstStyle/>
          <a:p>
            <a:r>
              <a:rPr lang="en-US" sz="2400" dirty="0"/>
              <a:t>The difference between “Ask Anything” and “Primo Research Assistant”</a:t>
            </a:r>
            <a:endParaRPr lang="en-NL" sz="2400" dirty="0"/>
          </a:p>
        </p:txBody>
      </p:sp>
      <p:sp>
        <p:nvSpPr>
          <p:cNvPr id="9" name="Slide Number Placeholder 5">
            <a:extLst>
              <a:ext uri="{FF2B5EF4-FFF2-40B4-BE49-F238E27FC236}">
                <a16:creationId xmlns:a16="http://schemas.microsoft.com/office/drawing/2014/main" id="{4CEEFF7B-6AA4-7027-433E-4E01DB3842F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53</a:t>
            </a:fld>
            <a:endParaRPr lang="en-GB"/>
          </a:p>
        </p:txBody>
      </p:sp>
      <p:sp>
        <p:nvSpPr>
          <p:cNvPr id="11" name="Content Placeholder 10">
            <a:extLst>
              <a:ext uri="{FF2B5EF4-FFF2-40B4-BE49-F238E27FC236}">
                <a16:creationId xmlns:a16="http://schemas.microsoft.com/office/drawing/2014/main" id="{52309640-4D8C-8D30-A9DC-114CE06EA6DC}"/>
              </a:ext>
            </a:extLst>
          </p:cNvPr>
          <p:cNvSpPr>
            <a:spLocks noGrp="1"/>
          </p:cNvSpPr>
          <p:nvPr>
            <p:ph sz="quarter" idx="13"/>
          </p:nvPr>
        </p:nvSpPr>
        <p:spPr>
          <a:xfrm>
            <a:off x="370663" y="1131351"/>
            <a:ext cx="11335783" cy="5217001"/>
          </a:xfrm>
        </p:spPr>
        <p:txBody>
          <a:bodyPr/>
          <a:lstStyle/>
          <a:p>
            <a:r>
              <a:rPr lang="en-US" dirty="0"/>
              <a:t>The Primo Research Assistant provides </a:t>
            </a:r>
          </a:p>
          <a:p>
            <a:pPr lvl="1"/>
            <a:r>
              <a:rPr lang="en-US" sz="1800" dirty="0"/>
              <a:t>Sources related to the query</a:t>
            </a:r>
          </a:p>
          <a:p>
            <a:pPr lvl="1"/>
            <a:r>
              <a:rPr lang="en-US" sz="1800" dirty="0"/>
              <a:t>A link to the sources</a:t>
            </a:r>
          </a:p>
          <a:p>
            <a:pPr lvl="1"/>
            <a:r>
              <a:rPr lang="en-US" sz="1800" dirty="0"/>
              <a:t>An overview of the sources</a:t>
            </a:r>
          </a:p>
          <a:p>
            <a:pPr lvl="1"/>
            <a:r>
              <a:rPr lang="en-US" sz="1800" dirty="0"/>
              <a:t>Related research questions</a:t>
            </a:r>
          </a:p>
          <a:p>
            <a:pPr marL="180000" lvl="1" indent="0">
              <a:buNone/>
            </a:pPr>
            <a:endParaRPr lang="en-US" sz="1800" dirty="0"/>
          </a:p>
          <a:p>
            <a:r>
              <a:rPr lang="en-US" dirty="0"/>
              <a:t>The “Ask Anything” provides</a:t>
            </a:r>
          </a:p>
          <a:p>
            <a:pPr lvl="1"/>
            <a:r>
              <a:rPr lang="en-US" sz="1800" dirty="0"/>
              <a:t>A search in Primo based on the natural language search </a:t>
            </a:r>
          </a:p>
        </p:txBody>
      </p:sp>
    </p:spTree>
    <p:extLst>
      <p:ext uri="{BB962C8B-B14F-4D97-AF65-F5344CB8AC3E}">
        <p14:creationId xmlns:p14="http://schemas.microsoft.com/office/powerpoint/2010/main" val="295898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FC8EA-F90D-3AC5-F4DE-E5125330E9B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A8E0520-A511-485E-92C2-E97B4FC205BA}"/>
              </a:ext>
            </a:extLst>
          </p:cNvPr>
          <p:cNvSpPr>
            <a:spLocks noGrp="1"/>
          </p:cNvSpPr>
          <p:nvPr>
            <p:ph type="title"/>
          </p:nvPr>
        </p:nvSpPr>
        <p:spPr/>
        <p:txBody>
          <a:bodyPr/>
          <a:lstStyle/>
          <a:p>
            <a:r>
              <a:rPr lang="en-US" sz="2400" dirty="0"/>
              <a:t>The difference between “Ask Anything” and “Primo Research Assistant”</a:t>
            </a:r>
            <a:endParaRPr lang="en-NL" sz="2400" dirty="0"/>
          </a:p>
        </p:txBody>
      </p:sp>
      <p:sp>
        <p:nvSpPr>
          <p:cNvPr id="9" name="Slide Number Placeholder 5">
            <a:extLst>
              <a:ext uri="{FF2B5EF4-FFF2-40B4-BE49-F238E27FC236}">
                <a16:creationId xmlns:a16="http://schemas.microsoft.com/office/drawing/2014/main" id="{89FE7D82-9B6F-7ED5-508E-5CD90DBC287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54</a:t>
            </a:fld>
            <a:endParaRPr lang="en-GB"/>
          </a:p>
        </p:txBody>
      </p:sp>
      <p:sp>
        <p:nvSpPr>
          <p:cNvPr id="11" name="Content Placeholder 10">
            <a:extLst>
              <a:ext uri="{FF2B5EF4-FFF2-40B4-BE49-F238E27FC236}">
                <a16:creationId xmlns:a16="http://schemas.microsoft.com/office/drawing/2014/main" id="{C6122A29-3371-C4BB-C7E4-A12208095871}"/>
              </a:ext>
            </a:extLst>
          </p:cNvPr>
          <p:cNvSpPr>
            <a:spLocks noGrp="1"/>
          </p:cNvSpPr>
          <p:nvPr>
            <p:ph sz="quarter" idx="13"/>
          </p:nvPr>
        </p:nvSpPr>
        <p:spPr>
          <a:xfrm>
            <a:off x="370663" y="1131351"/>
            <a:ext cx="11335783" cy="5217001"/>
          </a:xfrm>
        </p:spPr>
        <p:txBody>
          <a:bodyPr/>
          <a:lstStyle/>
          <a:p>
            <a:r>
              <a:rPr lang="en-US" dirty="0"/>
              <a:t>The Primo Research Assistant query asks for information, not for resources </a:t>
            </a:r>
          </a:p>
          <a:p>
            <a:pPr lvl="1"/>
            <a:r>
              <a:rPr lang="en-US" sz="1800" dirty="0"/>
              <a:t>Who were some of Gloria Steinem’s more known colleagues with whom she influenced the feminist movement in the United States?</a:t>
            </a:r>
          </a:p>
          <a:p>
            <a:pPr marL="180000" lvl="1" indent="0">
              <a:buNone/>
            </a:pPr>
            <a:endParaRPr lang="en-US" sz="1800" dirty="0"/>
          </a:p>
          <a:p>
            <a:r>
              <a:rPr lang="en-US" dirty="0"/>
              <a:t>The “Ask Anything” query is like a search, but in natural language</a:t>
            </a:r>
          </a:p>
          <a:p>
            <a:pPr lvl="1"/>
            <a:r>
              <a:rPr lang="en-US" sz="1800" dirty="0"/>
              <a:t>What books and scholarly articles exist about Gloria Steinem and her colleagues in the feminist movement in the United States?</a:t>
            </a:r>
          </a:p>
        </p:txBody>
      </p:sp>
    </p:spTree>
    <p:extLst>
      <p:ext uri="{BB962C8B-B14F-4D97-AF65-F5344CB8AC3E}">
        <p14:creationId xmlns:p14="http://schemas.microsoft.com/office/powerpoint/2010/main" val="3830090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89DF9-BC0A-AEF5-D66D-643A2344FEA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CA8DC20-62FC-AF0F-ADDC-1ACD97F15530}"/>
              </a:ext>
            </a:extLst>
          </p:cNvPr>
          <p:cNvSpPr>
            <a:spLocks noGrp="1"/>
          </p:cNvSpPr>
          <p:nvPr>
            <p:ph type="title"/>
          </p:nvPr>
        </p:nvSpPr>
        <p:spPr/>
        <p:txBody>
          <a:bodyPr/>
          <a:lstStyle/>
          <a:p>
            <a:r>
              <a:rPr lang="en-US" sz="2400" dirty="0"/>
              <a:t>The difference between “Ask Anything” and “Primo Research Assistant”</a:t>
            </a:r>
            <a:endParaRPr lang="en-NL" sz="2400" dirty="0"/>
          </a:p>
        </p:txBody>
      </p:sp>
      <p:sp>
        <p:nvSpPr>
          <p:cNvPr id="9" name="Slide Number Placeholder 5">
            <a:extLst>
              <a:ext uri="{FF2B5EF4-FFF2-40B4-BE49-F238E27FC236}">
                <a16:creationId xmlns:a16="http://schemas.microsoft.com/office/drawing/2014/main" id="{FD75D943-973B-605A-6A44-7A2737E5FEB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55</a:t>
            </a:fld>
            <a:endParaRPr lang="en-GB"/>
          </a:p>
        </p:txBody>
      </p:sp>
      <p:graphicFrame>
        <p:nvGraphicFramePr>
          <p:cNvPr id="4" name="Table 3">
            <a:extLst>
              <a:ext uri="{FF2B5EF4-FFF2-40B4-BE49-F238E27FC236}">
                <a16:creationId xmlns:a16="http://schemas.microsoft.com/office/drawing/2014/main" id="{9DBFF06C-0C8A-4A6F-C0EA-DB4D388EE15D}"/>
              </a:ext>
            </a:extLst>
          </p:cNvPr>
          <p:cNvGraphicFramePr>
            <a:graphicFrameLocks noGrp="1"/>
          </p:cNvGraphicFramePr>
          <p:nvPr>
            <p:extLst>
              <p:ext uri="{D42A27DB-BD31-4B8C-83A1-F6EECF244321}">
                <p14:modId xmlns:p14="http://schemas.microsoft.com/office/powerpoint/2010/main" val="3464134557"/>
              </p:ext>
            </p:extLst>
          </p:nvPr>
        </p:nvGraphicFramePr>
        <p:xfrm>
          <a:off x="882869" y="1681655"/>
          <a:ext cx="10321159" cy="2438401"/>
        </p:xfrm>
        <a:graphic>
          <a:graphicData uri="http://schemas.openxmlformats.org/drawingml/2006/table">
            <a:tbl>
              <a:tblPr firstRow="1" firstCol="1" bandRow="1">
                <a:tableStyleId>{7E9639D4-E3E2-4D34-9284-5A2195B3D0D7}</a:tableStyleId>
              </a:tblPr>
              <a:tblGrid>
                <a:gridCol w="3030845">
                  <a:extLst>
                    <a:ext uri="{9D8B030D-6E8A-4147-A177-3AD203B41FA5}">
                      <a16:colId xmlns:a16="http://schemas.microsoft.com/office/drawing/2014/main" val="3473551847"/>
                    </a:ext>
                  </a:extLst>
                </a:gridCol>
                <a:gridCol w="3746590">
                  <a:extLst>
                    <a:ext uri="{9D8B030D-6E8A-4147-A177-3AD203B41FA5}">
                      <a16:colId xmlns:a16="http://schemas.microsoft.com/office/drawing/2014/main" val="2708227599"/>
                    </a:ext>
                  </a:extLst>
                </a:gridCol>
                <a:gridCol w="3543724">
                  <a:extLst>
                    <a:ext uri="{9D8B030D-6E8A-4147-A177-3AD203B41FA5}">
                      <a16:colId xmlns:a16="http://schemas.microsoft.com/office/drawing/2014/main" val="2624227212"/>
                    </a:ext>
                  </a:extLst>
                </a:gridCol>
              </a:tblGrid>
              <a:tr h="567847">
                <a:tc>
                  <a:txBody>
                    <a:bodyPr/>
                    <a:lstStyle/>
                    <a:p>
                      <a:pPr marL="0" marR="0">
                        <a:buNone/>
                      </a:pPr>
                      <a:r>
                        <a:rPr lang="en-US" sz="1800">
                          <a:effectLst/>
                        </a:rPr>
                        <a:t>Feature/ Capability</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anchor="ctr"/>
                </a:tc>
                <a:tc>
                  <a:txBody>
                    <a:bodyPr/>
                    <a:lstStyle/>
                    <a:p>
                      <a:pPr marL="0" marR="0">
                        <a:buNone/>
                      </a:pPr>
                      <a:r>
                        <a:rPr lang="en-US" sz="1800">
                          <a:effectLst/>
                        </a:rPr>
                        <a:t>Description</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anchor="ctr"/>
                </a:tc>
                <a:tc>
                  <a:txBody>
                    <a:bodyPr/>
                    <a:lstStyle/>
                    <a:p>
                      <a:pPr marL="0" marR="0">
                        <a:buNone/>
                      </a:pPr>
                      <a:r>
                        <a:rPr lang="en-US" sz="1800">
                          <a:effectLst/>
                        </a:rPr>
                        <a:t>Example</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anchor="ctr"/>
                </a:tc>
                <a:extLst>
                  <a:ext uri="{0D108BD9-81ED-4DB2-BD59-A6C34878D82A}">
                    <a16:rowId xmlns:a16="http://schemas.microsoft.com/office/drawing/2014/main" val="583648104"/>
                  </a:ext>
                </a:extLst>
              </a:tr>
              <a:tr h="935277">
                <a:tc>
                  <a:txBody>
                    <a:bodyPr/>
                    <a:lstStyle/>
                    <a:p>
                      <a:pPr marL="0" marR="0">
                        <a:buNone/>
                      </a:pPr>
                      <a:r>
                        <a:rPr lang="en-US" sz="1800" dirty="0">
                          <a:effectLst/>
                        </a:rPr>
                        <a:t>Research Assistant (RA)</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anchor="ctr"/>
                </a:tc>
                <a:tc>
                  <a:txBody>
                    <a:bodyPr/>
                    <a:lstStyle/>
                    <a:p>
                      <a:pPr marL="0" marR="0">
                        <a:buNone/>
                      </a:pPr>
                      <a:r>
                        <a:rPr lang="en-US" sz="1800" dirty="0">
                          <a:effectLst/>
                        </a:rPr>
                        <a:t>Generates short, reliable answers based on repository and CDI content</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anchor="ctr"/>
                </a:tc>
                <a:tc>
                  <a:txBody>
                    <a:bodyPr/>
                    <a:lstStyle/>
                    <a:p>
                      <a:pPr marL="0" marR="0">
                        <a:buNone/>
                      </a:pPr>
                      <a:r>
                        <a:rPr lang="en-US" sz="1800" dirty="0">
                          <a:effectLst/>
                        </a:rPr>
                        <a:t>“Who was </a:t>
                      </a:r>
                      <a:r>
                        <a:rPr lang="en-US" sz="1800" dirty="0"/>
                        <a:t>Mary Wollstonecraft</a:t>
                      </a:r>
                      <a:r>
                        <a:rPr lang="en-US" sz="1800" dirty="0">
                          <a:effectLst/>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anchor="ctr"/>
                </a:tc>
                <a:extLst>
                  <a:ext uri="{0D108BD9-81ED-4DB2-BD59-A6C34878D82A}">
                    <a16:rowId xmlns:a16="http://schemas.microsoft.com/office/drawing/2014/main" val="1921553653"/>
                  </a:ext>
                </a:extLst>
              </a:tr>
              <a:tr h="935277">
                <a:tc>
                  <a:txBody>
                    <a:bodyPr/>
                    <a:lstStyle/>
                    <a:p>
                      <a:pPr marL="0" marR="0">
                        <a:buNone/>
                      </a:pPr>
                      <a:r>
                        <a:rPr lang="en-US" sz="1800" dirty="0">
                          <a:effectLst/>
                        </a:rPr>
                        <a:t>Natural Language Search (NLS)</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anchor="ctr"/>
                </a:tc>
                <a:tc>
                  <a:txBody>
                    <a:bodyPr/>
                    <a:lstStyle/>
                    <a:p>
                      <a:pPr marL="0" marR="0">
                        <a:buNone/>
                      </a:pPr>
                      <a:r>
                        <a:rPr lang="en-US" sz="1800">
                          <a:effectLst/>
                        </a:rPr>
                        <a:t>Interprets user intent and transforms natural queries into structured Boolean searches</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anchor="ctr"/>
                </a:tc>
                <a:tc>
                  <a:txBody>
                    <a:bodyPr/>
                    <a:lstStyle/>
                    <a:p>
                      <a:pPr marL="0" marR="0">
                        <a:buNone/>
                      </a:pPr>
                      <a:r>
                        <a:rPr lang="en-US" sz="1800" dirty="0">
                          <a:effectLst/>
                        </a:rPr>
                        <a:t>“Books and scholarly articles about </a:t>
                      </a:r>
                      <a:r>
                        <a:rPr lang="en-US" sz="1800" dirty="0"/>
                        <a:t>Mary Wollstonecraft”</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anchor="ctr"/>
                </a:tc>
                <a:extLst>
                  <a:ext uri="{0D108BD9-81ED-4DB2-BD59-A6C34878D82A}">
                    <a16:rowId xmlns:a16="http://schemas.microsoft.com/office/drawing/2014/main" val="2500600580"/>
                  </a:ext>
                </a:extLst>
              </a:tr>
            </a:tbl>
          </a:graphicData>
        </a:graphic>
      </p:graphicFrame>
    </p:spTree>
    <p:extLst>
      <p:ext uri="{BB962C8B-B14F-4D97-AF65-F5344CB8AC3E}">
        <p14:creationId xmlns:p14="http://schemas.microsoft.com/office/powerpoint/2010/main" val="4275538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B59B-299E-7DC1-1A50-5086DB6DC7D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28E9FCF-FF5B-4830-3D4B-7FDC0A161C01}"/>
              </a:ext>
            </a:extLst>
          </p:cNvPr>
          <p:cNvSpPr>
            <a:spLocks noGrp="1"/>
          </p:cNvSpPr>
          <p:nvPr>
            <p:ph type="body" sz="quarter" idx="16"/>
          </p:nvPr>
        </p:nvSpPr>
        <p:spPr/>
        <p:txBody>
          <a:bodyPr/>
          <a:lstStyle/>
          <a:p>
            <a:r>
              <a:rPr lang="en-US" sz="3600" dirty="0"/>
              <a:t>Reporting on the Ask Anything Natural Language Search in Mixpanel</a:t>
            </a:r>
          </a:p>
        </p:txBody>
      </p:sp>
      <p:pic>
        <p:nvPicPr>
          <p:cNvPr id="17" name="Graphic 16">
            <a:extLst>
              <a:ext uri="{FF2B5EF4-FFF2-40B4-BE49-F238E27FC236}">
                <a16:creationId xmlns:a16="http://schemas.microsoft.com/office/drawing/2014/main" id="{A929CE8F-DCF7-748C-5C12-332B32B23E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588474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D28A9-AF1C-21B9-B324-DA8CAD2FB37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1088AEE-B6D6-8269-B3D5-955E0F4BFE12}"/>
              </a:ext>
            </a:extLst>
          </p:cNvPr>
          <p:cNvSpPr>
            <a:spLocks noGrp="1"/>
          </p:cNvSpPr>
          <p:nvPr>
            <p:ph type="title"/>
          </p:nvPr>
        </p:nvSpPr>
        <p:spPr/>
        <p:txBody>
          <a:bodyPr/>
          <a:lstStyle/>
          <a:p>
            <a:r>
              <a:rPr lang="en-US" sz="2800" dirty="0"/>
              <a:t>Reporting on the Ask Anything Natural Language Search in Mixpanel</a:t>
            </a:r>
          </a:p>
        </p:txBody>
      </p:sp>
      <p:sp>
        <p:nvSpPr>
          <p:cNvPr id="9" name="Slide Number Placeholder 5">
            <a:extLst>
              <a:ext uri="{FF2B5EF4-FFF2-40B4-BE49-F238E27FC236}">
                <a16:creationId xmlns:a16="http://schemas.microsoft.com/office/drawing/2014/main" id="{A64A9E76-3F18-232B-1FF9-74C87B393A1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57</a:t>
            </a:fld>
            <a:endParaRPr lang="en-GB"/>
          </a:p>
        </p:txBody>
      </p:sp>
      <p:sp>
        <p:nvSpPr>
          <p:cNvPr id="11" name="Content Placeholder 10">
            <a:extLst>
              <a:ext uri="{FF2B5EF4-FFF2-40B4-BE49-F238E27FC236}">
                <a16:creationId xmlns:a16="http://schemas.microsoft.com/office/drawing/2014/main" id="{949E5233-645C-C7EE-52B9-73AF0CD1CAFD}"/>
              </a:ext>
            </a:extLst>
          </p:cNvPr>
          <p:cNvSpPr>
            <a:spLocks noGrp="1"/>
          </p:cNvSpPr>
          <p:nvPr>
            <p:ph sz="quarter" idx="13"/>
          </p:nvPr>
        </p:nvSpPr>
        <p:spPr>
          <a:xfrm>
            <a:off x="370663" y="1131352"/>
            <a:ext cx="11335783" cy="4971736"/>
          </a:xfrm>
        </p:spPr>
        <p:txBody>
          <a:bodyPr/>
          <a:lstStyle/>
          <a:p>
            <a:r>
              <a:rPr lang="en-US" sz="2000" dirty="0"/>
              <a:t>It is possible to report on the Ask Anything Natural Language Search in Mixpanel by using the metric “Search” and filtering by “Search Type Is Natural Language”.</a:t>
            </a:r>
          </a:p>
          <a:p>
            <a:r>
              <a:rPr lang="en-US" sz="2000" dirty="0"/>
              <a:t>For a detailed and in-depth example see </a:t>
            </a:r>
            <a:r>
              <a:rPr lang="en-US" sz="2000" dirty="0">
                <a:hlinkClick r:id="rId2"/>
              </a:rPr>
              <a:t>How to create a Mixpanel Insights Report of Ask Anything Natural Language Search queries for a specified time period</a:t>
            </a:r>
            <a:endParaRPr lang="en-US" sz="2000" dirty="0"/>
          </a:p>
          <a:p>
            <a:endParaRPr lang="en-US" sz="2000" dirty="0"/>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101476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CC588-7C28-943E-20D6-4A550814D4A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9FAEE17-A6B2-05CA-FE4E-D3625AD15DCE}"/>
              </a:ext>
            </a:extLst>
          </p:cNvPr>
          <p:cNvSpPr>
            <a:spLocks noGrp="1"/>
          </p:cNvSpPr>
          <p:nvPr>
            <p:ph type="body" sz="quarter" idx="16"/>
          </p:nvPr>
        </p:nvSpPr>
        <p:spPr/>
        <p:txBody>
          <a:bodyPr/>
          <a:lstStyle/>
          <a:p>
            <a:r>
              <a:rPr lang="en-US" sz="3600" dirty="0"/>
              <a:t>An example in the user's native language (not English) (example 1 of 5)</a:t>
            </a:r>
          </a:p>
        </p:txBody>
      </p:sp>
      <p:pic>
        <p:nvPicPr>
          <p:cNvPr id="17" name="Graphic 16">
            <a:extLst>
              <a:ext uri="{FF2B5EF4-FFF2-40B4-BE49-F238E27FC236}">
                <a16:creationId xmlns:a16="http://schemas.microsoft.com/office/drawing/2014/main" id="{6F7E8B76-9488-3F09-D078-E255E30C24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054098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3F90E-F0C8-1944-ACD8-2C9DEBEE2EF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F4C7472-5269-477B-17C6-8CA48CB94CDC}"/>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A859E82E-75A0-948A-00A1-6DE3A489F93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59</a:t>
            </a:fld>
            <a:endParaRPr lang="en-GB"/>
          </a:p>
        </p:txBody>
      </p:sp>
      <p:sp>
        <p:nvSpPr>
          <p:cNvPr id="11" name="Content Placeholder 10">
            <a:extLst>
              <a:ext uri="{FF2B5EF4-FFF2-40B4-BE49-F238E27FC236}">
                <a16:creationId xmlns:a16="http://schemas.microsoft.com/office/drawing/2014/main" id="{221B5C70-34A7-2276-756E-35C35D2EF2CB}"/>
              </a:ext>
            </a:extLst>
          </p:cNvPr>
          <p:cNvSpPr>
            <a:spLocks noGrp="1"/>
          </p:cNvSpPr>
          <p:nvPr>
            <p:ph sz="quarter" idx="13"/>
          </p:nvPr>
        </p:nvSpPr>
        <p:spPr>
          <a:xfrm>
            <a:off x="370663" y="1131352"/>
            <a:ext cx="11335783" cy="595848"/>
          </a:xfrm>
        </p:spPr>
        <p:txBody>
          <a:bodyPr/>
          <a:lstStyle/>
          <a:p>
            <a:r>
              <a:rPr lang="en-US" dirty="0"/>
              <a:t>We will now use the Ask Anything Natural language Search in our native language (in this case French). </a:t>
            </a:r>
          </a:p>
        </p:txBody>
      </p:sp>
      <p:graphicFrame>
        <p:nvGraphicFramePr>
          <p:cNvPr id="6" name="Table 5">
            <a:extLst>
              <a:ext uri="{FF2B5EF4-FFF2-40B4-BE49-F238E27FC236}">
                <a16:creationId xmlns:a16="http://schemas.microsoft.com/office/drawing/2014/main" id="{0D421E28-B6B8-80E6-4EE3-491C2FAE989E}"/>
              </a:ext>
            </a:extLst>
          </p:cNvPr>
          <p:cNvGraphicFramePr>
            <a:graphicFrameLocks noGrp="1"/>
          </p:cNvGraphicFramePr>
          <p:nvPr>
            <p:extLst>
              <p:ext uri="{D42A27DB-BD31-4B8C-83A1-F6EECF244321}">
                <p14:modId xmlns:p14="http://schemas.microsoft.com/office/powerpoint/2010/main" val="4133008374"/>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French</a:t>
                      </a:r>
                    </a:p>
                  </a:txBody>
                  <a:tcPr/>
                </a:tc>
                <a:extLst>
                  <a:ext uri="{0D108BD9-81ED-4DB2-BD59-A6C34878D82A}">
                    <a16:rowId xmlns:a16="http://schemas.microsoft.com/office/drawing/2014/main" val="4081232599"/>
                  </a:ext>
                </a:extLst>
              </a:tr>
              <a:tr h="2068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I need resources about library and information science in Poland, with a special emphasis on Krakow.  </a:t>
                      </a:r>
                      <a:r>
                        <a:rPr lang="en-US" sz="1800" b="0" i="0" u="none" strike="noStrike" kern="1200">
                          <a:solidFill>
                            <a:schemeClr val="dk1"/>
                          </a:solidFill>
                          <a:effectLst/>
                          <a:latin typeface="+mn-lt"/>
                          <a:ea typeface="+mn-ea"/>
                          <a:cs typeface="+mn-cs"/>
                        </a:rPr>
                        <a:t>The material should be online and published within the last ten years.</a:t>
                      </a:r>
                      <a:endParaRPr lang="en-US" dirty="0"/>
                    </a:p>
                  </a:txBody>
                  <a:tcPr/>
                </a:tc>
                <a:tc>
                  <a:txBody>
                    <a:bodyPr/>
                    <a:lstStyle/>
                    <a:p>
                      <a:r>
                        <a:rPr lang="fr-FR" sz="1800" kern="1200" dirty="0">
                          <a:solidFill>
                            <a:schemeClr val="dk1"/>
                          </a:solidFill>
                          <a:effectLst/>
                          <a:latin typeface="+mn-lt"/>
                          <a:ea typeface="+mn-ea"/>
                          <a:cs typeface="+mn-cs"/>
                        </a:rPr>
                        <a:t>J’ai besoin de ressources sur les sciences de l’information et les bibliothèques en Pologne, et plus particulièrement sur Cracovie. Les documents doivent être en ligne et avoir été publiés au cours des dix dernières années. </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2633458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D20045-AF35-BEDF-1686-6A720D2504E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917ED69-550F-9DD0-6C0F-651F60701D28}"/>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1DE23A0E-671F-B6CC-4448-1F4874155B5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a:p>
        </p:txBody>
      </p:sp>
      <p:sp>
        <p:nvSpPr>
          <p:cNvPr id="11" name="Content Placeholder 10">
            <a:extLst>
              <a:ext uri="{FF2B5EF4-FFF2-40B4-BE49-F238E27FC236}">
                <a16:creationId xmlns:a16="http://schemas.microsoft.com/office/drawing/2014/main" id="{CC7D59DB-A950-67F3-1A4A-0F64284BF2FA}"/>
              </a:ext>
            </a:extLst>
          </p:cNvPr>
          <p:cNvSpPr>
            <a:spLocks noGrp="1"/>
          </p:cNvSpPr>
          <p:nvPr>
            <p:ph sz="quarter" idx="13"/>
          </p:nvPr>
        </p:nvSpPr>
        <p:spPr>
          <a:xfrm>
            <a:off x="370663" y="1131352"/>
            <a:ext cx="11335783" cy="5055334"/>
          </a:xfrm>
        </p:spPr>
        <p:txBody>
          <a:bodyPr/>
          <a:lstStyle/>
          <a:p>
            <a:r>
              <a:rPr lang="en-US" sz="2000" dirty="0"/>
              <a:t>The transformation of the original query into the structured format is performed using generative AI.</a:t>
            </a:r>
          </a:p>
          <a:p>
            <a:r>
              <a:rPr lang="en-US" sz="2000" dirty="0"/>
              <a:t>The generative AI classifies the elements of the original query does as follows:</a:t>
            </a:r>
          </a:p>
          <a:p>
            <a:pPr marL="457200" indent="-457200">
              <a:buFont typeface="+mj-lt"/>
              <a:buAutoNum type="arabicPeriod"/>
            </a:pPr>
            <a:r>
              <a:rPr lang="en-US" sz="2000" dirty="0"/>
              <a:t>It generates a basic Boolean query</a:t>
            </a:r>
          </a:p>
          <a:p>
            <a:pPr marL="457200" indent="-457200">
              <a:buFont typeface="+mj-lt"/>
              <a:buAutoNum type="arabicPeriod"/>
            </a:pPr>
            <a:r>
              <a:rPr lang="en-US" sz="2000" dirty="0"/>
              <a:t>Expands the basic Boolean query using related concepts. </a:t>
            </a:r>
          </a:p>
          <a:p>
            <a:pPr marL="0" indent="0">
              <a:buNone/>
            </a:pPr>
            <a:endParaRPr lang="en-US" sz="2000" dirty="0"/>
          </a:p>
          <a:p>
            <a:r>
              <a:rPr lang="en-US" sz="2000" dirty="0"/>
              <a:t>When creating the Boolean query ambiguous inputs are handled intelligently by mapping to multiple fields (e.g., both Title and Subject) to ensure broad yet accurate retrieval.</a:t>
            </a:r>
          </a:p>
        </p:txBody>
      </p:sp>
    </p:spTree>
    <p:extLst>
      <p:ext uri="{BB962C8B-B14F-4D97-AF65-F5344CB8AC3E}">
        <p14:creationId xmlns:p14="http://schemas.microsoft.com/office/powerpoint/2010/main" val="2205449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A3514-956C-1A70-2DAC-8F8C9FFA93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508E27-0C6B-1AB0-A8AE-E64B8320BB36}"/>
              </a:ext>
            </a:extLst>
          </p:cNvPr>
          <p:cNvPicPr>
            <a:picLocks noChangeAspect="1"/>
          </p:cNvPicPr>
          <p:nvPr/>
        </p:nvPicPr>
        <p:blipFill>
          <a:blip r:embed="rId2"/>
          <a:stretch>
            <a:fillRect/>
          </a:stretch>
        </p:blipFill>
        <p:spPr>
          <a:xfrm>
            <a:off x="2480758" y="1707554"/>
            <a:ext cx="7230484" cy="3991532"/>
          </a:xfrm>
          <a:prstGeom prst="rect">
            <a:avLst/>
          </a:prstGeom>
          <a:ln>
            <a:solidFill>
              <a:schemeClr val="tx1"/>
            </a:solidFill>
          </a:ln>
        </p:spPr>
      </p:pic>
      <p:sp>
        <p:nvSpPr>
          <p:cNvPr id="10" name="Title 9">
            <a:extLst>
              <a:ext uri="{FF2B5EF4-FFF2-40B4-BE49-F238E27FC236}">
                <a16:creationId xmlns:a16="http://schemas.microsoft.com/office/drawing/2014/main" id="{EAB369FF-2F9E-F6F6-481E-6ECE9245CAD2}"/>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80334721-364C-39AA-25D1-7683140D57F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60</a:t>
            </a:fld>
            <a:endParaRPr lang="en-GB"/>
          </a:p>
        </p:txBody>
      </p:sp>
      <p:sp>
        <p:nvSpPr>
          <p:cNvPr id="11" name="Content Placeholder 10">
            <a:extLst>
              <a:ext uri="{FF2B5EF4-FFF2-40B4-BE49-F238E27FC236}">
                <a16:creationId xmlns:a16="http://schemas.microsoft.com/office/drawing/2014/main" id="{48140543-4BAD-14F2-D005-D2C0A4AD15E2}"/>
              </a:ext>
            </a:extLst>
          </p:cNvPr>
          <p:cNvSpPr>
            <a:spLocks noGrp="1"/>
          </p:cNvSpPr>
          <p:nvPr>
            <p:ph sz="quarter" idx="13"/>
          </p:nvPr>
        </p:nvSpPr>
        <p:spPr>
          <a:xfrm>
            <a:off x="370663" y="1131352"/>
            <a:ext cx="11335783" cy="595848"/>
          </a:xfrm>
        </p:spPr>
        <p:txBody>
          <a:bodyPr/>
          <a:lstStyle/>
          <a:p>
            <a:r>
              <a:rPr lang="en-US" dirty="0"/>
              <a:t>We use the Primo Ask Anything Natural language Search in our native language (in this case French). </a:t>
            </a:r>
          </a:p>
        </p:txBody>
      </p:sp>
      <p:sp>
        <p:nvSpPr>
          <p:cNvPr id="4" name="Rectangle 3">
            <a:extLst>
              <a:ext uri="{FF2B5EF4-FFF2-40B4-BE49-F238E27FC236}">
                <a16:creationId xmlns:a16="http://schemas.microsoft.com/office/drawing/2014/main" id="{F838FD59-FDD8-3484-B29D-F955182D2EC7}"/>
              </a:ext>
            </a:extLst>
          </p:cNvPr>
          <p:cNvSpPr/>
          <p:nvPr/>
        </p:nvSpPr>
        <p:spPr>
          <a:xfrm>
            <a:off x="2575735" y="3611354"/>
            <a:ext cx="6923866" cy="18953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61629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AEE2D-F605-F2D7-F1BE-724554FD821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F1014D3-4166-1476-7CA5-3D66A14D8DB3}"/>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272864AE-7007-8B52-4157-31825C04AFF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61</a:t>
            </a:fld>
            <a:endParaRPr lang="en-GB"/>
          </a:p>
        </p:txBody>
      </p:sp>
      <p:sp>
        <p:nvSpPr>
          <p:cNvPr id="11" name="Content Placeholder 10">
            <a:extLst>
              <a:ext uri="{FF2B5EF4-FFF2-40B4-BE49-F238E27FC236}">
                <a16:creationId xmlns:a16="http://schemas.microsoft.com/office/drawing/2014/main" id="{124997FB-9642-F70F-5284-7A99B1BC0481}"/>
              </a:ext>
            </a:extLst>
          </p:cNvPr>
          <p:cNvSpPr>
            <a:spLocks noGrp="1"/>
          </p:cNvSpPr>
          <p:nvPr>
            <p:ph sz="quarter" idx="13"/>
          </p:nvPr>
        </p:nvSpPr>
        <p:spPr>
          <a:xfrm>
            <a:off x="370663" y="1131352"/>
            <a:ext cx="11335783" cy="595848"/>
          </a:xfrm>
        </p:spPr>
        <p:txBody>
          <a:bodyPr/>
          <a:lstStyle/>
          <a:p>
            <a:r>
              <a:rPr lang="en-US" dirty="0"/>
              <a:t>We get the results</a:t>
            </a:r>
          </a:p>
        </p:txBody>
      </p:sp>
      <p:pic>
        <p:nvPicPr>
          <p:cNvPr id="5" name="Picture 4">
            <a:extLst>
              <a:ext uri="{FF2B5EF4-FFF2-40B4-BE49-F238E27FC236}">
                <a16:creationId xmlns:a16="http://schemas.microsoft.com/office/drawing/2014/main" id="{44A3410E-46D4-BA41-C205-89DECEF374AA}"/>
              </a:ext>
            </a:extLst>
          </p:cNvPr>
          <p:cNvPicPr>
            <a:picLocks noChangeAspect="1"/>
          </p:cNvPicPr>
          <p:nvPr/>
        </p:nvPicPr>
        <p:blipFill>
          <a:blip r:embed="rId2"/>
          <a:stretch>
            <a:fillRect/>
          </a:stretch>
        </p:blipFill>
        <p:spPr>
          <a:xfrm>
            <a:off x="1737360" y="1622831"/>
            <a:ext cx="8910320" cy="4829892"/>
          </a:xfrm>
          <a:prstGeom prst="rect">
            <a:avLst/>
          </a:prstGeom>
          <a:ln>
            <a:solidFill>
              <a:schemeClr val="tx1"/>
            </a:solidFill>
          </a:ln>
        </p:spPr>
      </p:pic>
      <p:sp>
        <p:nvSpPr>
          <p:cNvPr id="6" name="TextBox 5">
            <a:extLst>
              <a:ext uri="{FF2B5EF4-FFF2-40B4-BE49-F238E27FC236}">
                <a16:creationId xmlns:a16="http://schemas.microsoft.com/office/drawing/2014/main" id="{7881106E-312E-A27B-35AE-9B7D6DBC7543}"/>
              </a:ext>
            </a:extLst>
          </p:cNvPr>
          <p:cNvSpPr txBox="1"/>
          <p:nvPr/>
        </p:nvSpPr>
        <p:spPr>
          <a:xfrm>
            <a:off x="6883400" y="4291967"/>
            <a:ext cx="2336800" cy="997959"/>
          </a:xfrm>
          <a:prstGeom prst="rect">
            <a:avLst/>
          </a:prstGeom>
          <a:solidFill>
            <a:srgbClr val="FFFF00"/>
          </a:solidFill>
          <a:ln>
            <a:solidFill>
              <a:schemeClr val="tx1"/>
            </a:solidFill>
          </a:ln>
        </p:spPr>
        <p:txBody>
          <a:bodyPr wrap="square" rtlCol="0">
            <a:noAutofit/>
          </a:bodyPr>
          <a:lstStyle/>
          <a:p>
            <a:pPr algn="l"/>
            <a:r>
              <a:rPr lang="en-US" sz="1400" dirty="0"/>
              <a:t>Prefiltered by creation date and available online because this is what we asked for in the query</a:t>
            </a:r>
          </a:p>
        </p:txBody>
      </p:sp>
      <p:cxnSp>
        <p:nvCxnSpPr>
          <p:cNvPr id="7" name="Straight Arrow Connector 6">
            <a:extLst>
              <a:ext uri="{FF2B5EF4-FFF2-40B4-BE49-F238E27FC236}">
                <a16:creationId xmlns:a16="http://schemas.microsoft.com/office/drawing/2014/main" id="{61F041AF-3803-CDD9-B2B0-5766FBF072F9}"/>
              </a:ext>
            </a:extLst>
          </p:cNvPr>
          <p:cNvCxnSpPr>
            <a:cxnSpLocks/>
          </p:cNvCxnSpPr>
          <p:nvPr/>
        </p:nvCxnSpPr>
        <p:spPr>
          <a:xfrm flipH="1" flipV="1">
            <a:off x="4368800" y="2684408"/>
            <a:ext cx="2603507"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5917450-3D48-07CA-3801-E0FF838F2CC4}"/>
              </a:ext>
            </a:extLst>
          </p:cNvPr>
          <p:cNvCxnSpPr>
            <a:cxnSpLocks/>
          </p:cNvCxnSpPr>
          <p:nvPr/>
        </p:nvCxnSpPr>
        <p:spPr>
          <a:xfrm flipH="1" flipV="1">
            <a:off x="3281680" y="2684408"/>
            <a:ext cx="3601720"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844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398E3-09E3-9C75-4FE6-A89A1D805F3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A7DCA10-088E-85D7-5C48-EE07916542BF}"/>
              </a:ext>
            </a:extLst>
          </p:cNvPr>
          <p:cNvSpPr>
            <a:spLocks noGrp="1"/>
          </p:cNvSpPr>
          <p:nvPr>
            <p:ph type="body" sz="quarter" idx="16"/>
          </p:nvPr>
        </p:nvSpPr>
        <p:spPr/>
        <p:txBody>
          <a:bodyPr/>
          <a:lstStyle/>
          <a:p>
            <a:r>
              <a:rPr lang="en-US" sz="3600" dirty="0"/>
              <a:t>An example in the user's native language (not English) (example 2 of 5)</a:t>
            </a:r>
          </a:p>
        </p:txBody>
      </p:sp>
      <p:pic>
        <p:nvPicPr>
          <p:cNvPr id="17" name="Graphic 16">
            <a:extLst>
              <a:ext uri="{FF2B5EF4-FFF2-40B4-BE49-F238E27FC236}">
                <a16:creationId xmlns:a16="http://schemas.microsoft.com/office/drawing/2014/main" id="{BFF529C3-5067-7E30-84A8-48D685B11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424210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14CFB-0826-2E26-2E6A-ECE4452E575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17D0A40-FCC9-794D-EDBA-42C1F3C57F80}"/>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D8CFE7D6-5033-DA4B-17D1-9A5ADA4071D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63</a:t>
            </a:fld>
            <a:endParaRPr lang="en-GB"/>
          </a:p>
        </p:txBody>
      </p:sp>
      <p:sp>
        <p:nvSpPr>
          <p:cNvPr id="11" name="Content Placeholder 10">
            <a:extLst>
              <a:ext uri="{FF2B5EF4-FFF2-40B4-BE49-F238E27FC236}">
                <a16:creationId xmlns:a16="http://schemas.microsoft.com/office/drawing/2014/main" id="{ED1CCB38-174A-E04F-952F-E04AA12D61B7}"/>
              </a:ext>
            </a:extLst>
          </p:cNvPr>
          <p:cNvSpPr>
            <a:spLocks noGrp="1"/>
          </p:cNvSpPr>
          <p:nvPr>
            <p:ph sz="quarter" idx="13"/>
          </p:nvPr>
        </p:nvSpPr>
        <p:spPr>
          <a:xfrm>
            <a:off x="370663" y="1131352"/>
            <a:ext cx="11335783" cy="595848"/>
          </a:xfrm>
        </p:spPr>
        <p:txBody>
          <a:bodyPr/>
          <a:lstStyle/>
          <a:p>
            <a:r>
              <a:rPr lang="en-US" dirty="0"/>
              <a:t>We will now use the Ask Anything Natural language Search in our native language (in this case Spanish). </a:t>
            </a:r>
          </a:p>
        </p:txBody>
      </p:sp>
      <p:graphicFrame>
        <p:nvGraphicFramePr>
          <p:cNvPr id="6" name="Table 5">
            <a:extLst>
              <a:ext uri="{FF2B5EF4-FFF2-40B4-BE49-F238E27FC236}">
                <a16:creationId xmlns:a16="http://schemas.microsoft.com/office/drawing/2014/main" id="{611828B3-D346-C165-57C1-B4B4EFF456F3}"/>
              </a:ext>
            </a:extLst>
          </p:cNvPr>
          <p:cNvGraphicFramePr>
            <a:graphicFrameLocks noGrp="1"/>
          </p:cNvGraphicFramePr>
          <p:nvPr>
            <p:extLst>
              <p:ext uri="{D42A27DB-BD31-4B8C-83A1-F6EECF244321}">
                <p14:modId xmlns:p14="http://schemas.microsoft.com/office/powerpoint/2010/main" val="1061370905"/>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Spanish</a:t>
                      </a:r>
                    </a:p>
                  </a:txBody>
                  <a:tcPr/>
                </a:tc>
                <a:extLst>
                  <a:ext uri="{0D108BD9-81ED-4DB2-BD59-A6C34878D82A}">
                    <a16:rowId xmlns:a16="http://schemas.microsoft.com/office/drawing/2014/main" val="4081232599"/>
                  </a:ext>
                </a:extLst>
              </a:tr>
              <a:tr h="2068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I need resources about library and information science in Poland, with a special emphasis on Krakow.  </a:t>
                      </a:r>
                      <a:r>
                        <a:rPr lang="en-US" sz="1800" b="0" i="0" u="none" strike="noStrike" kern="1200">
                          <a:solidFill>
                            <a:schemeClr val="dk1"/>
                          </a:solidFill>
                          <a:effectLst/>
                          <a:latin typeface="+mn-lt"/>
                          <a:ea typeface="+mn-ea"/>
                          <a:cs typeface="+mn-cs"/>
                        </a:rPr>
                        <a:t>The material should be online and published within the last ten years.</a:t>
                      </a:r>
                      <a:endParaRPr lang="en-US" dirty="0"/>
                    </a:p>
                  </a:txBody>
                  <a:tcPr/>
                </a:tc>
                <a:tc>
                  <a:txBody>
                    <a:bodyPr/>
                    <a:lstStyle/>
                    <a:p>
                      <a:r>
                        <a:rPr lang="en-US" sz="1800" kern="1200" dirty="0" err="1">
                          <a:solidFill>
                            <a:schemeClr val="dk1"/>
                          </a:solidFill>
                          <a:effectLst/>
                          <a:latin typeface="+mn-lt"/>
                          <a:ea typeface="+mn-ea"/>
                          <a:cs typeface="+mn-cs"/>
                        </a:rPr>
                        <a:t>Necesito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recursos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sobre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bibliotecología</a:t>
                      </a:r>
                      <a:r>
                        <a:rPr lang="en-US" sz="1800" kern="1200" dirty="0">
                          <a:solidFill>
                            <a:schemeClr val="dk1"/>
                          </a:solidFill>
                          <a:effectLst/>
                          <a:latin typeface="+mn-lt"/>
                          <a:ea typeface="+mn-ea"/>
                          <a:cs typeface="+mn-cs"/>
                        </a:rPr>
                        <a:t> y </a:t>
                      </a:r>
                      <a:r>
                        <a:rPr lang="en-US" sz="1800" kern="1200" dirty="0" err="1">
                          <a:solidFill>
                            <a:schemeClr val="dk1"/>
                          </a:solidFill>
                          <a:effectLst/>
                          <a:latin typeface="+mn-lt"/>
                          <a:ea typeface="+mn-ea"/>
                          <a:cs typeface="+mn-cs"/>
                        </a:rPr>
                        <a:t>ciencias</a:t>
                      </a:r>
                      <a:r>
                        <a:rPr lang="en-US" sz="1800" kern="1200" dirty="0">
                          <a:solidFill>
                            <a:schemeClr val="dk1"/>
                          </a:solidFill>
                          <a:effectLst/>
                          <a:latin typeface="+mn-lt"/>
                          <a:ea typeface="+mn-ea"/>
                          <a:cs typeface="+mn-cs"/>
                        </a:rPr>
                        <a:t> de la </a:t>
                      </a:r>
                      <a:r>
                        <a:rPr lang="en-US" sz="1800" kern="1200" dirty="0" err="1">
                          <a:solidFill>
                            <a:schemeClr val="dk1"/>
                          </a:solidFill>
                          <a:effectLst/>
                          <a:latin typeface="+mn-lt"/>
                          <a:ea typeface="+mn-ea"/>
                          <a:cs typeface="+mn-cs"/>
                        </a:rPr>
                        <a:t>información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en</a:t>
                      </a:r>
                      <a:r>
                        <a:rPr lang="en-US" sz="1800" kern="1200" dirty="0">
                          <a:solidFill>
                            <a:schemeClr val="dk1"/>
                          </a:solidFill>
                          <a:effectLst/>
                          <a:latin typeface="+mn-lt"/>
                          <a:ea typeface="+mn-ea"/>
                          <a:cs typeface="+mn-cs"/>
                        </a:rPr>
                        <a:t> Polonia, con especial </a:t>
                      </a:r>
                      <a:r>
                        <a:rPr lang="en-US" sz="1800" kern="1200" dirty="0" err="1">
                          <a:solidFill>
                            <a:schemeClr val="dk1"/>
                          </a:solidFill>
                          <a:effectLst/>
                          <a:latin typeface="+mn-lt"/>
                          <a:ea typeface="+mn-ea"/>
                          <a:cs typeface="+mn-cs"/>
                        </a:rPr>
                        <a:t>énfasis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en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Cracovia</a:t>
                      </a:r>
                      <a:r>
                        <a:rPr lang="en-US" sz="1800" kern="1200" dirty="0">
                          <a:solidFill>
                            <a:schemeClr val="dk1"/>
                          </a:solidFill>
                          <a:effectLst/>
                          <a:latin typeface="+mn-lt"/>
                          <a:ea typeface="+mn-ea"/>
                          <a:cs typeface="+mn-cs"/>
                        </a:rPr>
                        <a:t>. El material </a:t>
                      </a:r>
                      <a:r>
                        <a:rPr lang="en-US" sz="1800" kern="1200" dirty="0" err="1">
                          <a:solidFill>
                            <a:schemeClr val="dk1"/>
                          </a:solidFill>
                          <a:effectLst/>
                          <a:latin typeface="+mn-lt"/>
                          <a:ea typeface="+mn-ea"/>
                          <a:cs typeface="+mn-cs"/>
                        </a:rPr>
                        <a:t>debe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estar</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en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línea</a:t>
                      </a:r>
                      <a:r>
                        <a:rPr lang="en-US" sz="1800" kern="1200" dirty="0">
                          <a:solidFill>
                            <a:schemeClr val="dk1"/>
                          </a:solidFill>
                          <a:effectLst/>
                          <a:latin typeface="+mn-lt"/>
                          <a:ea typeface="+mn-ea"/>
                          <a:cs typeface="+mn-cs"/>
                        </a:rPr>
                        <a:t> y </a:t>
                      </a:r>
                      <a:r>
                        <a:rPr lang="en-US" sz="1800" kern="1200" dirty="0" err="1">
                          <a:solidFill>
                            <a:schemeClr val="dk1"/>
                          </a:solidFill>
                          <a:effectLst/>
                          <a:latin typeface="+mn-lt"/>
                          <a:ea typeface="+mn-ea"/>
                          <a:cs typeface="+mn-cs"/>
                        </a:rPr>
                        <a:t>publicado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dentro</a:t>
                      </a:r>
                      <a:r>
                        <a:rPr lang="en-US" sz="1800" kern="1200" dirty="0">
                          <a:solidFill>
                            <a:schemeClr val="dk1"/>
                          </a:solidFill>
                          <a:effectLst/>
                          <a:latin typeface="+mn-lt"/>
                          <a:ea typeface="+mn-ea"/>
                          <a:cs typeface="+mn-cs"/>
                        </a:rPr>
                        <a:t> de </a:t>
                      </a:r>
                      <a:r>
                        <a:rPr lang="en-US" sz="1800" kern="1200" dirty="0" err="1">
                          <a:solidFill>
                            <a:schemeClr val="dk1"/>
                          </a:solidFill>
                          <a:effectLst/>
                          <a:latin typeface="+mn-lt"/>
                          <a:ea typeface="+mn-ea"/>
                          <a:cs typeface="+mn-cs"/>
                        </a:rPr>
                        <a:t>los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últimos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diez</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años</a:t>
                      </a:r>
                      <a:r>
                        <a:rPr lang="en-US" sz="1800" kern="1200" dirty="0">
                          <a:solidFill>
                            <a:schemeClr val="dk1"/>
                          </a:solidFill>
                          <a:effectLst/>
                          <a:latin typeface="+mn-lt"/>
                          <a:ea typeface="+mn-ea"/>
                          <a:cs typeface="+mn-cs"/>
                        </a:rPr>
                        <a:t>.</a:t>
                      </a:r>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4119810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670FF-A16D-8C73-DDAC-6AF170D2D32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FD32C2-6868-9C88-41C5-BF1AB6EFA113}"/>
              </a:ext>
            </a:extLst>
          </p:cNvPr>
          <p:cNvPicPr>
            <a:picLocks noChangeAspect="1"/>
          </p:cNvPicPr>
          <p:nvPr/>
        </p:nvPicPr>
        <p:blipFill>
          <a:blip r:embed="rId2"/>
          <a:stretch>
            <a:fillRect/>
          </a:stretch>
        </p:blipFill>
        <p:spPr>
          <a:xfrm>
            <a:off x="2524125" y="1607820"/>
            <a:ext cx="7143750" cy="3886200"/>
          </a:xfrm>
          <a:prstGeom prst="rect">
            <a:avLst/>
          </a:prstGeom>
          <a:ln>
            <a:solidFill>
              <a:schemeClr val="tx1"/>
            </a:solidFill>
          </a:ln>
        </p:spPr>
      </p:pic>
      <p:sp>
        <p:nvSpPr>
          <p:cNvPr id="10" name="Title 9">
            <a:extLst>
              <a:ext uri="{FF2B5EF4-FFF2-40B4-BE49-F238E27FC236}">
                <a16:creationId xmlns:a16="http://schemas.microsoft.com/office/drawing/2014/main" id="{CA3B266E-1717-5B10-401E-AFB2A5B5A7DE}"/>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C0493386-F4D1-CE4B-C6A6-0C69AB5A021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64</a:t>
            </a:fld>
            <a:endParaRPr lang="en-GB"/>
          </a:p>
        </p:txBody>
      </p:sp>
      <p:sp>
        <p:nvSpPr>
          <p:cNvPr id="11" name="Content Placeholder 10">
            <a:extLst>
              <a:ext uri="{FF2B5EF4-FFF2-40B4-BE49-F238E27FC236}">
                <a16:creationId xmlns:a16="http://schemas.microsoft.com/office/drawing/2014/main" id="{980DE60A-D14C-B20D-2E93-8EA01517E938}"/>
              </a:ext>
            </a:extLst>
          </p:cNvPr>
          <p:cNvSpPr>
            <a:spLocks noGrp="1"/>
          </p:cNvSpPr>
          <p:nvPr>
            <p:ph sz="quarter" idx="13"/>
          </p:nvPr>
        </p:nvSpPr>
        <p:spPr>
          <a:xfrm>
            <a:off x="370663" y="1131352"/>
            <a:ext cx="11335783" cy="595848"/>
          </a:xfrm>
        </p:spPr>
        <p:txBody>
          <a:bodyPr/>
          <a:lstStyle/>
          <a:p>
            <a:r>
              <a:rPr lang="en-US" dirty="0"/>
              <a:t>We use the Primo Ask Anything Natural language Search in our native language (in this case Spanish). </a:t>
            </a:r>
          </a:p>
        </p:txBody>
      </p:sp>
      <p:sp>
        <p:nvSpPr>
          <p:cNvPr id="4" name="Rectangle 3">
            <a:extLst>
              <a:ext uri="{FF2B5EF4-FFF2-40B4-BE49-F238E27FC236}">
                <a16:creationId xmlns:a16="http://schemas.microsoft.com/office/drawing/2014/main" id="{7AC9704F-B31C-520A-B319-6CC1D6832AC9}"/>
              </a:ext>
            </a:extLst>
          </p:cNvPr>
          <p:cNvSpPr/>
          <p:nvPr/>
        </p:nvSpPr>
        <p:spPr>
          <a:xfrm>
            <a:off x="2575735" y="3611354"/>
            <a:ext cx="6923866" cy="18953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660957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F9E6-9A0B-8016-A2DB-3EC2D04962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693906-F15E-F822-655E-465D099D5760}"/>
              </a:ext>
            </a:extLst>
          </p:cNvPr>
          <p:cNvPicPr>
            <a:picLocks noChangeAspect="1"/>
          </p:cNvPicPr>
          <p:nvPr/>
        </p:nvPicPr>
        <p:blipFill>
          <a:blip r:embed="rId2"/>
          <a:stretch>
            <a:fillRect/>
          </a:stretch>
        </p:blipFill>
        <p:spPr>
          <a:xfrm>
            <a:off x="1818640" y="1584914"/>
            <a:ext cx="9072880" cy="4871389"/>
          </a:xfrm>
          <a:prstGeom prst="rect">
            <a:avLst/>
          </a:prstGeom>
          <a:ln>
            <a:solidFill>
              <a:schemeClr val="tx1"/>
            </a:solidFill>
          </a:ln>
        </p:spPr>
      </p:pic>
      <p:sp>
        <p:nvSpPr>
          <p:cNvPr id="10" name="Title 9">
            <a:extLst>
              <a:ext uri="{FF2B5EF4-FFF2-40B4-BE49-F238E27FC236}">
                <a16:creationId xmlns:a16="http://schemas.microsoft.com/office/drawing/2014/main" id="{5AF0CE99-4258-2D5D-1B3D-6FA522456911}"/>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B31829AA-2D91-82B7-3058-84E42D2BE99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65</a:t>
            </a:fld>
            <a:endParaRPr lang="en-GB"/>
          </a:p>
        </p:txBody>
      </p:sp>
      <p:sp>
        <p:nvSpPr>
          <p:cNvPr id="11" name="Content Placeholder 10">
            <a:extLst>
              <a:ext uri="{FF2B5EF4-FFF2-40B4-BE49-F238E27FC236}">
                <a16:creationId xmlns:a16="http://schemas.microsoft.com/office/drawing/2014/main" id="{6C89AE35-36CC-18F4-8B32-205C36C47DD0}"/>
              </a:ext>
            </a:extLst>
          </p:cNvPr>
          <p:cNvSpPr>
            <a:spLocks noGrp="1"/>
          </p:cNvSpPr>
          <p:nvPr>
            <p:ph sz="quarter" idx="13"/>
          </p:nvPr>
        </p:nvSpPr>
        <p:spPr>
          <a:xfrm>
            <a:off x="370663" y="1131352"/>
            <a:ext cx="11335783" cy="595848"/>
          </a:xfrm>
        </p:spPr>
        <p:txBody>
          <a:bodyPr/>
          <a:lstStyle/>
          <a:p>
            <a:r>
              <a:rPr lang="en-US" dirty="0"/>
              <a:t>We get the results</a:t>
            </a:r>
          </a:p>
        </p:txBody>
      </p:sp>
      <p:sp>
        <p:nvSpPr>
          <p:cNvPr id="6" name="TextBox 5">
            <a:extLst>
              <a:ext uri="{FF2B5EF4-FFF2-40B4-BE49-F238E27FC236}">
                <a16:creationId xmlns:a16="http://schemas.microsoft.com/office/drawing/2014/main" id="{CA7F5E66-F8B3-8346-BA1E-D9F59AAA4D53}"/>
              </a:ext>
            </a:extLst>
          </p:cNvPr>
          <p:cNvSpPr txBox="1"/>
          <p:nvPr/>
        </p:nvSpPr>
        <p:spPr>
          <a:xfrm>
            <a:off x="6883400" y="4291967"/>
            <a:ext cx="2336800" cy="997959"/>
          </a:xfrm>
          <a:prstGeom prst="rect">
            <a:avLst/>
          </a:prstGeom>
          <a:solidFill>
            <a:srgbClr val="FFFF00"/>
          </a:solidFill>
          <a:ln>
            <a:solidFill>
              <a:schemeClr val="tx1"/>
            </a:solidFill>
          </a:ln>
        </p:spPr>
        <p:txBody>
          <a:bodyPr wrap="square" rtlCol="0">
            <a:noAutofit/>
          </a:bodyPr>
          <a:lstStyle/>
          <a:p>
            <a:pPr algn="l"/>
            <a:r>
              <a:rPr lang="en-US" sz="1400" dirty="0"/>
              <a:t>Prefiltered by creation date and available online because this is what we asked for in the query</a:t>
            </a:r>
          </a:p>
        </p:txBody>
      </p:sp>
      <p:cxnSp>
        <p:nvCxnSpPr>
          <p:cNvPr id="7" name="Straight Arrow Connector 6">
            <a:extLst>
              <a:ext uri="{FF2B5EF4-FFF2-40B4-BE49-F238E27FC236}">
                <a16:creationId xmlns:a16="http://schemas.microsoft.com/office/drawing/2014/main" id="{B6385AAC-8040-5DE9-89AE-C4BDFC4D7BC8}"/>
              </a:ext>
            </a:extLst>
          </p:cNvPr>
          <p:cNvCxnSpPr>
            <a:cxnSpLocks/>
          </p:cNvCxnSpPr>
          <p:nvPr/>
        </p:nvCxnSpPr>
        <p:spPr>
          <a:xfrm flipH="1" flipV="1">
            <a:off x="4368800" y="2684408"/>
            <a:ext cx="2603507"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AA5A460-5BF0-E457-5634-9BDFC45E3C7D}"/>
              </a:ext>
            </a:extLst>
          </p:cNvPr>
          <p:cNvCxnSpPr>
            <a:cxnSpLocks/>
          </p:cNvCxnSpPr>
          <p:nvPr/>
        </p:nvCxnSpPr>
        <p:spPr>
          <a:xfrm flipH="1" flipV="1">
            <a:off x="3281680" y="2684408"/>
            <a:ext cx="3601720"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17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E9B5D-3815-3859-20F1-32A6BA2C746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E8F2353-1E09-377B-636A-36256B871B9B}"/>
              </a:ext>
            </a:extLst>
          </p:cNvPr>
          <p:cNvSpPr>
            <a:spLocks noGrp="1"/>
          </p:cNvSpPr>
          <p:nvPr>
            <p:ph type="body" sz="quarter" idx="16"/>
          </p:nvPr>
        </p:nvSpPr>
        <p:spPr/>
        <p:txBody>
          <a:bodyPr/>
          <a:lstStyle/>
          <a:p>
            <a:r>
              <a:rPr lang="en-US" sz="3600" dirty="0"/>
              <a:t>An example in the user's native language (not English) (example 3 of 5)</a:t>
            </a:r>
          </a:p>
        </p:txBody>
      </p:sp>
      <p:pic>
        <p:nvPicPr>
          <p:cNvPr id="17" name="Graphic 16">
            <a:extLst>
              <a:ext uri="{FF2B5EF4-FFF2-40B4-BE49-F238E27FC236}">
                <a16:creationId xmlns:a16="http://schemas.microsoft.com/office/drawing/2014/main" id="{D8AF7D9B-46A0-03A2-B759-CEB73DF7F7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157995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4750F-B56C-99E3-C61D-6AFE4CB6B8D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17E1CC3-22B5-BD37-F60F-E7DB1827FDBA}"/>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8747E8D7-F161-5D21-9BDF-1660348F5C3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67</a:t>
            </a:fld>
            <a:endParaRPr lang="en-GB"/>
          </a:p>
        </p:txBody>
      </p:sp>
      <p:sp>
        <p:nvSpPr>
          <p:cNvPr id="11" name="Content Placeholder 10">
            <a:extLst>
              <a:ext uri="{FF2B5EF4-FFF2-40B4-BE49-F238E27FC236}">
                <a16:creationId xmlns:a16="http://schemas.microsoft.com/office/drawing/2014/main" id="{7E5BD9AB-194F-EE3D-F86C-C3A9DBDCBCDB}"/>
              </a:ext>
            </a:extLst>
          </p:cNvPr>
          <p:cNvSpPr>
            <a:spLocks noGrp="1"/>
          </p:cNvSpPr>
          <p:nvPr>
            <p:ph sz="quarter" idx="13"/>
          </p:nvPr>
        </p:nvSpPr>
        <p:spPr>
          <a:xfrm>
            <a:off x="370663" y="1131352"/>
            <a:ext cx="11335783" cy="595848"/>
          </a:xfrm>
        </p:spPr>
        <p:txBody>
          <a:bodyPr/>
          <a:lstStyle/>
          <a:p>
            <a:r>
              <a:rPr lang="en-US" dirty="0"/>
              <a:t>We will now use the Ask Anything Natural language Search in our native language (in this case Polish). </a:t>
            </a:r>
          </a:p>
        </p:txBody>
      </p:sp>
      <p:graphicFrame>
        <p:nvGraphicFramePr>
          <p:cNvPr id="6" name="Table 5">
            <a:extLst>
              <a:ext uri="{FF2B5EF4-FFF2-40B4-BE49-F238E27FC236}">
                <a16:creationId xmlns:a16="http://schemas.microsoft.com/office/drawing/2014/main" id="{C3277C06-1EB4-F282-00CD-F148BF865967}"/>
              </a:ext>
            </a:extLst>
          </p:cNvPr>
          <p:cNvGraphicFramePr>
            <a:graphicFrameLocks noGrp="1"/>
          </p:cNvGraphicFramePr>
          <p:nvPr>
            <p:extLst>
              <p:ext uri="{D42A27DB-BD31-4B8C-83A1-F6EECF244321}">
                <p14:modId xmlns:p14="http://schemas.microsoft.com/office/powerpoint/2010/main" val="1932121756"/>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Polish</a:t>
                      </a:r>
                    </a:p>
                  </a:txBody>
                  <a:tcPr/>
                </a:tc>
                <a:extLst>
                  <a:ext uri="{0D108BD9-81ED-4DB2-BD59-A6C34878D82A}">
                    <a16:rowId xmlns:a16="http://schemas.microsoft.com/office/drawing/2014/main" val="4081232599"/>
                  </a:ext>
                </a:extLst>
              </a:tr>
              <a:tr h="2068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I need resources about library and information science in Poland, with a special emphasis on Krakow.  The material should be online and published within the last ten years.</a:t>
                      </a:r>
                      <a:endParaRPr lang="en-US" dirty="0"/>
                    </a:p>
                  </a:txBody>
                  <a:tcPr/>
                </a:tc>
                <a:tc>
                  <a:txBody>
                    <a:bodyPr/>
                    <a:lstStyle/>
                    <a:p>
                      <a:r>
                        <a:rPr lang="pl-PL" dirty="0"/>
                        <a:t>Potrzebuję materiałów na temat bibliotekoznawstwa i informacji naukowej w Polsce, ze szczególnym uwzględnieniem Krakowa.</a:t>
                      </a:r>
                      <a:r>
                        <a:rPr lang="en-US" dirty="0"/>
                        <a:t> </a:t>
                      </a:r>
                      <a:r>
                        <a:rPr lang="pl-PL" dirty="0"/>
                        <a:t>Materiały powinny być dostępne online i opublikowane w przeciągu ostatnich 10 lat</a:t>
                      </a:r>
                      <a:r>
                        <a:rPr lang="en-US" dirty="0"/>
                        <a:t>.</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1579342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179BC-698A-D5D3-98FB-4C2B2F3FCC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5365F0-5F15-A08E-0591-E2E9DFBE44D6}"/>
              </a:ext>
            </a:extLst>
          </p:cNvPr>
          <p:cNvPicPr>
            <a:picLocks noChangeAspect="1"/>
          </p:cNvPicPr>
          <p:nvPr/>
        </p:nvPicPr>
        <p:blipFill>
          <a:blip r:embed="rId2"/>
          <a:stretch>
            <a:fillRect/>
          </a:stretch>
        </p:blipFill>
        <p:spPr>
          <a:xfrm>
            <a:off x="2490284" y="1641197"/>
            <a:ext cx="7211431" cy="3982006"/>
          </a:xfrm>
          <a:prstGeom prst="rect">
            <a:avLst/>
          </a:prstGeom>
          <a:ln>
            <a:solidFill>
              <a:schemeClr val="tx1"/>
            </a:solidFill>
          </a:ln>
        </p:spPr>
      </p:pic>
      <p:sp>
        <p:nvSpPr>
          <p:cNvPr id="10" name="Title 9">
            <a:extLst>
              <a:ext uri="{FF2B5EF4-FFF2-40B4-BE49-F238E27FC236}">
                <a16:creationId xmlns:a16="http://schemas.microsoft.com/office/drawing/2014/main" id="{EE34531A-A31E-5E21-7198-FA1BCC381CBB}"/>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3508FE62-AD00-3ED4-86D5-2518F42B3C1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68</a:t>
            </a:fld>
            <a:endParaRPr lang="en-GB"/>
          </a:p>
        </p:txBody>
      </p:sp>
      <p:sp>
        <p:nvSpPr>
          <p:cNvPr id="11" name="Content Placeholder 10">
            <a:extLst>
              <a:ext uri="{FF2B5EF4-FFF2-40B4-BE49-F238E27FC236}">
                <a16:creationId xmlns:a16="http://schemas.microsoft.com/office/drawing/2014/main" id="{A1C1ECE5-09A0-EC4A-FF69-0F63514B37FD}"/>
              </a:ext>
            </a:extLst>
          </p:cNvPr>
          <p:cNvSpPr>
            <a:spLocks noGrp="1"/>
          </p:cNvSpPr>
          <p:nvPr>
            <p:ph sz="quarter" idx="13"/>
          </p:nvPr>
        </p:nvSpPr>
        <p:spPr>
          <a:xfrm>
            <a:off x="370663" y="1131352"/>
            <a:ext cx="11335783" cy="595848"/>
          </a:xfrm>
        </p:spPr>
        <p:txBody>
          <a:bodyPr/>
          <a:lstStyle/>
          <a:p>
            <a:r>
              <a:rPr lang="en-US" dirty="0"/>
              <a:t>We use the Primo Ask Anything Natural language Search in our native language (in this case Polish). </a:t>
            </a:r>
          </a:p>
        </p:txBody>
      </p:sp>
      <p:sp>
        <p:nvSpPr>
          <p:cNvPr id="4" name="Rectangle 3">
            <a:extLst>
              <a:ext uri="{FF2B5EF4-FFF2-40B4-BE49-F238E27FC236}">
                <a16:creationId xmlns:a16="http://schemas.microsoft.com/office/drawing/2014/main" id="{2CACB745-1E92-176F-CD3A-3BCCB875A689}"/>
              </a:ext>
            </a:extLst>
          </p:cNvPr>
          <p:cNvSpPr/>
          <p:nvPr/>
        </p:nvSpPr>
        <p:spPr>
          <a:xfrm>
            <a:off x="2575735" y="3611354"/>
            <a:ext cx="6923866" cy="18953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58827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96858-4A02-D5D8-1521-159391BB62A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773604D-7081-B468-AB45-FB10B75F95EA}"/>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685C2119-5399-10C8-D162-AAD0AE6C96B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69</a:t>
            </a:fld>
            <a:endParaRPr lang="en-GB"/>
          </a:p>
        </p:txBody>
      </p:sp>
      <p:sp>
        <p:nvSpPr>
          <p:cNvPr id="11" name="Content Placeholder 10">
            <a:extLst>
              <a:ext uri="{FF2B5EF4-FFF2-40B4-BE49-F238E27FC236}">
                <a16:creationId xmlns:a16="http://schemas.microsoft.com/office/drawing/2014/main" id="{5F0D4E42-60A3-19A9-7F77-C52A98355EB5}"/>
              </a:ext>
            </a:extLst>
          </p:cNvPr>
          <p:cNvSpPr>
            <a:spLocks noGrp="1"/>
          </p:cNvSpPr>
          <p:nvPr>
            <p:ph sz="quarter" idx="13"/>
          </p:nvPr>
        </p:nvSpPr>
        <p:spPr>
          <a:xfrm>
            <a:off x="370663" y="1131352"/>
            <a:ext cx="11335783" cy="595848"/>
          </a:xfrm>
        </p:spPr>
        <p:txBody>
          <a:bodyPr/>
          <a:lstStyle/>
          <a:p>
            <a:r>
              <a:rPr lang="en-US" dirty="0"/>
              <a:t>We get the results</a:t>
            </a:r>
          </a:p>
        </p:txBody>
      </p:sp>
      <p:sp>
        <p:nvSpPr>
          <p:cNvPr id="6" name="TextBox 5">
            <a:extLst>
              <a:ext uri="{FF2B5EF4-FFF2-40B4-BE49-F238E27FC236}">
                <a16:creationId xmlns:a16="http://schemas.microsoft.com/office/drawing/2014/main" id="{D19FF596-016D-1ED8-5342-D3FB4D3B0331}"/>
              </a:ext>
            </a:extLst>
          </p:cNvPr>
          <p:cNvSpPr txBox="1"/>
          <p:nvPr/>
        </p:nvSpPr>
        <p:spPr>
          <a:xfrm>
            <a:off x="6883400" y="4291967"/>
            <a:ext cx="2336800" cy="997959"/>
          </a:xfrm>
          <a:prstGeom prst="rect">
            <a:avLst/>
          </a:prstGeom>
          <a:solidFill>
            <a:srgbClr val="FFFF00"/>
          </a:solidFill>
          <a:ln>
            <a:solidFill>
              <a:schemeClr val="tx1"/>
            </a:solidFill>
          </a:ln>
        </p:spPr>
        <p:txBody>
          <a:bodyPr wrap="square" rtlCol="0">
            <a:noAutofit/>
          </a:bodyPr>
          <a:lstStyle/>
          <a:p>
            <a:pPr algn="l"/>
            <a:r>
              <a:rPr lang="en-US" sz="1400" dirty="0"/>
              <a:t>Prefiltered by creation date and available online because this is what we asked for in the query</a:t>
            </a:r>
          </a:p>
        </p:txBody>
      </p:sp>
      <p:cxnSp>
        <p:nvCxnSpPr>
          <p:cNvPr id="7" name="Straight Arrow Connector 6">
            <a:extLst>
              <a:ext uri="{FF2B5EF4-FFF2-40B4-BE49-F238E27FC236}">
                <a16:creationId xmlns:a16="http://schemas.microsoft.com/office/drawing/2014/main" id="{62E256B4-7E36-E05C-964D-EB3E1741FA7F}"/>
              </a:ext>
            </a:extLst>
          </p:cNvPr>
          <p:cNvCxnSpPr>
            <a:cxnSpLocks/>
          </p:cNvCxnSpPr>
          <p:nvPr/>
        </p:nvCxnSpPr>
        <p:spPr>
          <a:xfrm flipH="1" flipV="1">
            <a:off x="4368800" y="2684408"/>
            <a:ext cx="2603507"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3023CAC-29B5-8EED-462B-87906C62A88A}"/>
              </a:ext>
            </a:extLst>
          </p:cNvPr>
          <p:cNvCxnSpPr>
            <a:cxnSpLocks/>
          </p:cNvCxnSpPr>
          <p:nvPr/>
        </p:nvCxnSpPr>
        <p:spPr>
          <a:xfrm flipH="1" flipV="1">
            <a:off x="3281680" y="2684408"/>
            <a:ext cx="3601720"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693AA83-1265-C90F-6A48-7B3BD27F6BF9}"/>
              </a:ext>
            </a:extLst>
          </p:cNvPr>
          <p:cNvPicPr>
            <a:picLocks noChangeAspect="1"/>
          </p:cNvPicPr>
          <p:nvPr/>
        </p:nvPicPr>
        <p:blipFill>
          <a:blip r:embed="rId2"/>
          <a:stretch>
            <a:fillRect/>
          </a:stretch>
        </p:blipFill>
        <p:spPr>
          <a:xfrm>
            <a:off x="1849946" y="1557033"/>
            <a:ext cx="8634348" cy="4932139"/>
          </a:xfrm>
          <a:prstGeom prst="rect">
            <a:avLst/>
          </a:prstGeom>
          <a:ln>
            <a:solidFill>
              <a:schemeClr val="tx1"/>
            </a:solidFill>
          </a:ln>
        </p:spPr>
      </p:pic>
      <p:sp>
        <p:nvSpPr>
          <p:cNvPr id="5" name="TextBox 4">
            <a:extLst>
              <a:ext uri="{FF2B5EF4-FFF2-40B4-BE49-F238E27FC236}">
                <a16:creationId xmlns:a16="http://schemas.microsoft.com/office/drawing/2014/main" id="{BAF8614E-F9AD-3797-E4B8-449CD441090D}"/>
              </a:ext>
            </a:extLst>
          </p:cNvPr>
          <p:cNvSpPr txBox="1"/>
          <p:nvPr/>
        </p:nvSpPr>
        <p:spPr>
          <a:xfrm>
            <a:off x="7035800" y="4281807"/>
            <a:ext cx="2336800" cy="997959"/>
          </a:xfrm>
          <a:prstGeom prst="rect">
            <a:avLst/>
          </a:prstGeom>
          <a:solidFill>
            <a:srgbClr val="FFFF00"/>
          </a:solidFill>
          <a:ln>
            <a:solidFill>
              <a:schemeClr val="tx1"/>
            </a:solidFill>
          </a:ln>
        </p:spPr>
        <p:txBody>
          <a:bodyPr wrap="square" rtlCol="0">
            <a:noAutofit/>
          </a:bodyPr>
          <a:lstStyle/>
          <a:p>
            <a:pPr algn="l"/>
            <a:r>
              <a:rPr lang="en-US" sz="1400" dirty="0"/>
              <a:t>Prefiltered by creation date and available online because this is what we asked for in the query</a:t>
            </a:r>
          </a:p>
        </p:txBody>
      </p:sp>
      <p:cxnSp>
        <p:nvCxnSpPr>
          <p:cNvPr id="12" name="Straight Arrow Connector 11">
            <a:extLst>
              <a:ext uri="{FF2B5EF4-FFF2-40B4-BE49-F238E27FC236}">
                <a16:creationId xmlns:a16="http://schemas.microsoft.com/office/drawing/2014/main" id="{2DC2CD6C-318D-7E63-71F8-98495E60F7E6}"/>
              </a:ext>
            </a:extLst>
          </p:cNvPr>
          <p:cNvCxnSpPr>
            <a:cxnSpLocks/>
          </p:cNvCxnSpPr>
          <p:nvPr/>
        </p:nvCxnSpPr>
        <p:spPr>
          <a:xfrm flipH="1" flipV="1">
            <a:off x="4521200" y="2674248"/>
            <a:ext cx="2603507"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217269E-0545-F89D-0545-A6F170D8B1A6}"/>
              </a:ext>
            </a:extLst>
          </p:cNvPr>
          <p:cNvCxnSpPr>
            <a:cxnSpLocks/>
          </p:cNvCxnSpPr>
          <p:nvPr/>
        </p:nvCxnSpPr>
        <p:spPr>
          <a:xfrm flipH="1" flipV="1">
            <a:off x="3434080" y="2674248"/>
            <a:ext cx="3601720"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35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2E45B-D3AB-7B0B-0C8C-7C44A2109F9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F626676-2839-AA23-911E-F2F110C06725}"/>
              </a:ext>
            </a:extLst>
          </p:cNvPr>
          <p:cNvSpPr>
            <a:spLocks noGrp="1"/>
          </p:cNvSpPr>
          <p:nvPr>
            <p:ph type="body" sz="quarter" idx="16"/>
          </p:nvPr>
        </p:nvSpPr>
        <p:spPr/>
        <p:txBody>
          <a:bodyPr/>
          <a:lstStyle/>
          <a:p>
            <a:r>
              <a:rPr lang="en-US" sz="3600" dirty="0"/>
              <a:t>Enabling the Ask Anything Natural Language Search</a:t>
            </a:r>
          </a:p>
        </p:txBody>
      </p:sp>
      <p:pic>
        <p:nvPicPr>
          <p:cNvPr id="17" name="Graphic 16">
            <a:extLst>
              <a:ext uri="{FF2B5EF4-FFF2-40B4-BE49-F238E27FC236}">
                <a16:creationId xmlns:a16="http://schemas.microsoft.com/office/drawing/2014/main" id="{2556E50E-EB0A-6F26-5AD3-F5C027BCD3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083736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5690-95DF-0E73-C1B0-0B22C03C457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8B50951-E3A3-A416-550C-81102477E234}"/>
              </a:ext>
            </a:extLst>
          </p:cNvPr>
          <p:cNvSpPr>
            <a:spLocks noGrp="1"/>
          </p:cNvSpPr>
          <p:nvPr>
            <p:ph type="body" sz="quarter" idx="16"/>
          </p:nvPr>
        </p:nvSpPr>
        <p:spPr/>
        <p:txBody>
          <a:bodyPr/>
          <a:lstStyle/>
          <a:p>
            <a:r>
              <a:rPr lang="en-US" sz="3600" dirty="0"/>
              <a:t>An example in the user's native language (not English) (example 4 of 5)</a:t>
            </a:r>
          </a:p>
        </p:txBody>
      </p:sp>
      <p:pic>
        <p:nvPicPr>
          <p:cNvPr id="17" name="Graphic 16">
            <a:extLst>
              <a:ext uri="{FF2B5EF4-FFF2-40B4-BE49-F238E27FC236}">
                <a16:creationId xmlns:a16="http://schemas.microsoft.com/office/drawing/2014/main" id="{510E8D91-F59F-7464-3EB6-3B2D1D18E0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937942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7BB2-D538-0E6A-14FC-388D131AE01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7365AC1-AFF0-C3B1-520C-E935CBD47570}"/>
              </a:ext>
            </a:extLst>
          </p:cNvPr>
          <p:cNvSpPr>
            <a:spLocks noGrp="1"/>
          </p:cNvSpPr>
          <p:nvPr>
            <p:ph type="title"/>
          </p:nvPr>
        </p:nvSpPr>
        <p:spPr/>
        <p:txBody>
          <a:bodyPr/>
          <a:lstStyle/>
          <a:p>
            <a:r>
              <a:rPr lang="en-US" dirty="0"/>
              <a:t>An example in the user's native language (not English) - 4</a:t>
            </a:r>
          </a:p>
        </p:txBody>
      </p:sp>
      <p:sp>
        <p:nvSpPr>
          <p:cNvPr id="9" name="Slide Number Placeholder 5">
            <a:extLst>
              <a:ext uri="{FF2B5EF4-FFF2-40B4-BE49-F238E27FC236}">
                <a16:creationId xmlns:a16="http://schemas.microsoft.com/office/drawing/2014/main" id="{85D79DA9-B373-66EE-275C-DA9FFC6CE04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71</a:t>
            </a:fld>
            <a:endParaRPr lang="en-GB"/>
          </a:p>
        </p:txBody>
      </p:sp>
      <p:sp>
        <p:nvSpPr>
          <p:cNvPr id="11" name="Content Placeholder 10">
            <a:extLst>
              <a:ext uri="{FF2B5EF4-FFF2-40B4-BE49-F238E27FC236}">
                <a16:creationId xmlns:a16="http://schemas.microsoft.com/office/drawing/2014/main" id="{E9BF6756-0910-9481-3168-47676F0EC345}"/>
              </a:ext>
            </a:extLst>
          </p:cNvPr>
          <p:cNvSpPr>
            <a:spLocks noGrp="1"/>
          </p:cNvSpPr>
          <p:nvPr>
            <p:ph sz="quarter" idx="13"/>
          </p:nvPr>
        </p:nvSpPr>
        <p:spPr>
          <a:xfrm>
            <a:off x="370663" y="1131352"/>
            <a:ext cx="11335783" cy="595848"/>
          </a:xfrm>
        </p:spPr>
        <p:txBody>
          <a:bodyPr/>
          <a:lstStyle/>
          <a:p>
            <a:r>
              <a:rPr lang="en-US" dirty="0"/>
              <a:t>We will now use the Ask Anything Natural language Search in our native language (in this case Hebrew). </a:t>
            </a:r>
          </a:p>
        </p:txBody>
      </p:sp>
      <p:graphicFrame>
        <p:nvGraphicFramePr>
          <p:cNvPr id="6" name="Table 5">
            <a:extLst>
              <a:ext uri="{FF2B5EF4-FFF2-40B4-BE49-F238E27FC236}">
                <a16:creationId xmlns:a16="http://schemas.microsoft.com/office/drawing/2014/main" id="{25D9BF8A-AC51-56FF-7778-9CCF186169EC}"/>
              </a:ext>
            </a:extLst>
          </p:cNvPr>
          <p:cNvGraphicFramePr>
            <a:graphicFrameLocks noGrp="1"/>
          </p:cNvGraphicFramePr>
          <p:nvPr>
            <p:extLst>
              <p:ext uri="{D42A27DB-BD31-4B8C-83A1-F6EECF244321}">
                <p14:modId xmlns:p14="http://schemas.microsoft.com/office/powerpoint/2010/main" val="2518455081"/>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Hebrew</a:t>
                      </a:r>
                    </a:p>
                  </a:txBody>
                  <a:tcPr/>
                </a:tc>
                <a:extLst>
                  <a:ext uri="{0D108BD9-81ED-4DB2-BD59-A6C34878D82A}">
                    <a16:rowId xmlns:a16="http://schemas.microsoft.com/office/drawing/2014/main" val="4081232599"/>
                  </a:ext>
                </a:extLst>
              </a:tr>
              <a:tr h="2068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I need resources about library and information science in Poland, with a special emphasis on Krakow.  The material should be online and published within the last ten years.</a:t>
                      </a:r>
                      <a:endParaRPr lang="en-US" dirty="0"/>
                    </a:p>
                  </a:txBody>
                  <a:tcPr/>
                </a:tc>
                <a:tc>
                  <a:txBody>
                    <a:bodyPr/>
                    <a:lstStyle/>
                    <a:p>
                      <a:pPr algn="r" rtl="1"/>
                      <a:r>
                        <a:rPr lang="he-IL" dirty="0"/>
                        <a:t>אני זקוק למשאבים על ספרנות ומידענות בפולין, עם דגש מיוחד על </a:t>
                      </a:r>
                      <a:r>
                        <a:rPr lang="he-IL" dirty="0" err="1"/>
                        <a:t>קרקוב</a:t>
                      </a:r>
                      <a:r>
                        <a:rPr lang="he-IL" dirty="0"/>
                        <a:t>. ​​החומר צריך להיות מקוון ופורסם בעשר השנים האחרונות.</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2109662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1BC27-8A2B-3146-4493-F2F49DEF4B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106DA9-C8BB-223E-20A3-AD154BBEC6E1}"/>
              </a:ext>
            </a:extLst>
          </p:cNvPr>
          <p:cNvPicPr>
            <a:picLocks noChangeAspect="1"/>
          </p:cNvPicPr>
          <p:nvPr/>
        </p:nvPicPr>
        <p:blipFill>
          <a:blip r:embed="rId2"/>
          <a:stretch>
            <a:fillRect/>
          </a:stretch>
        </p:blipFill>
        <p:spPr>
          <a:xfrm>
            <a:off x="2480758" y="1625946"/>
            <a:ext cx="7230484" cy="4134427"/>
          </a:xfrm>
          <a:prstGeom prst="rect">
            <a:avLst/>
          </a:prstGeom>
          <a:ln>
            <a:solidFill>
              <a:schemeClr val="tx1"/>
            </a:solidFill>
          </a:ln>
        </p:spPr>
      </p:pic>
      <p:sp>
        <p:nvSpPr>
          <p:cNvPr id="10" name="Title 9">
            <a:extLst>
              <a:ext uri="{FF2B5EF4-FFF2-40B4-BE49-F238E27FC236}">
                <a16:creationId xmlns:a16="http://schemas.microsoft.com/office/drawing/2014/main" id="{384AEE34-9860-8F1E-34BE-B36F016A8C30}"/>
              </a:ext>
            </a:extLst>
          </p:cNvPr>
          <p:cNvSpPr>
            <a:spLocks noGrp="1"/>
          </p:cNvSpPr>
          <p:nvPr>
            <p:ph type="title"/>
          </p:nvPr>
        </p:nvSpPr>
        <p:spPr/>
        <p:txBody>
          <a:bodyPr/>
          <a:lstStyle/>
          <a:p>
            <a:r>
              <a:rPr lang="en-US" dirty="0"/>
              <a:t>An example in the user's native language (not English) - 4</a:t>
            </a:r>
          </a:p>
        </p:txBody>
      </p:sp>
      <p:sp>
        <p:nvSpPr>
          <p:cNvPr id="9" name="Slide Number Placeholder 5">
            <a:extLst>
              <a:ext uri="{FF2B5EF4-FFF2-40B4-BE49-F238E27FC236}">
                <a16:creationId xmlns:a16="http://schemas.microsoft.com/office/drawing/2014/main" id="{368AEF81-CC98-3F30-A974-D73584F179B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72</a:t>
            </a:fld>
            <a:endParaRPr lang="en-GB"/>
          </a:p>
        </p:txBody>
      </p:sp>
      <p:sp>
        <p:nvSpPr>
          <p:cNvPr id="11" name="Content Placeholder 10">
            <a:extLst>
              <a:ext uri="{FF2B5EF4-FFF2-40B4-BE49-F238E27FC236}">
                <a16:creationId xmlns:a16="http://schemas.microsoft.com/office/drawing/2014/main" id="{E89EEB15-A895-1903-2609-8A0D1D38D085}"/>
              </a:ext>
            </a:extLst>
          </p:cNvPr>
          <p:cNvSpPr>
            <a:spLocks noGrp="1"/>
          </p:cNvSpPr>
          <p:nvPr>
            <p:ph sz="quarter" idx="13"/>
          </p:nvPr>
        </p:nvSpPr>
        <p:spPr>
          <a:xfrm>
            <a:off x="370663" y="1131352"/>
            <a:ext cx="11335783" cy="595848"/>
          </a:xfrm>
        </p:spPr>
        <p:txBody>
          <a:bodyPr/>
          <a:lstStyle/>
          <a:p>
            <a:r>
              <a:rPr lang="en-US" dirty="0"/>
              <a:t>We use the Primo Ask Anything Natural language Search in our native language (in this case Hebrew). </a:t>
            </a:r>
          </a:p>
        </p:txBody>
      </p:sp>
      <p:sp>
        <p:nvSpPr>
          <p:cNvPr id="4" name="Rectangle 3">
            <a:extLst>
              <a:ext uri="{FF2B5EF4-FFF2-40B4-BE49-F238E27FC236}">
                <a16:creationId xmlns:a16="http://schemas.microsoft.com/office/drawing/2014/main" id="{30621CAE-67EC-D1C5-C7CA-21609E0C1A38}"/>
              </a:ext>
            </a:extLst>
          </p:cNvPr>
          <p:cNvSpPr/>
          <p:nvPr/>
        </p:nvSpPr>
        <p:spPr>
          <a:xfrm>
            <a:off x="2575735" y="3611354"/>
            <a:ext cx="6923866" cy="18953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297828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54210-5014-EAF6-B535-486F4AAE469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794F963-2B39-8249-7F36-67D73338C7AC}"/>
              </a:ext>
            </a:extLst>
          </p:cNvPr>
          <p:cNvPicPr>
            <a:picLocks noChangeAspect="1"/>
          </p:cNvPicPr>
          <p:nvPr/>
        </p:nvPicPr>
        <p:blipFill>
          <a:blip r:embed="rId2"/>
          <a:stretch>
            <a:fillRect/>
          </a:stretch>
        </p:blipFill>
        <p:spPr>
          <a:xfrm>
            <a:off x="1219200" y="1568074"/>
            <a:ext cx="9469120" cy="4842778"/>
          </a:xfrm>
          <a:prstGeom prst="rect">
            <a:avLst/>
          </a:prstGeom>
          <a:ln>
            <a:solidFill>
              <a:schemeClr val="tx1"/>
            </a:solidFill>
          </a:ln>
        </p:spPr>
      </p:pic>
      <p:sp>
        <p:nvSpPr>
          <p:cNvPr id="10" name="Title 9">
            <a:extLst>
              <a:ext uri="{FF2B5EF4-FFF2-40B4-BE49-F238E27FC236}">
                <a16:creationId xmlns:a16="http://schemas.microsoft.com/office/drawing/2014/main" id="{E6789D1B-6183-F8F3-AF12-B731040C7461}"/>
              </a:ext>
            </a:extLst>
          </p:cNvPr>
          <p:cNvSpPr>
            <a:spLocks noGrp="1"/>
          </p:cNvSpPr>
          <p:nvPr>
            <p:ph type="title"/>
          </p:nvPr>
        </p:nvSpPr>
        <p:spPr/>
        <p:txBody>
          <a:bodyPr/>
          <a:lstStyle/>
          <a:p>
            <a:r>
              <a:rPr lang="en-US" dirty="0"/>
              <a:t>An example in the user's native language (not English) - </a:t>
            </a:r>
            <a:r>
              <a:rPr lang="he-IL" dirty="0"/>
              <a:t>4</a:t>
            </a:r>
            <a:endParaRPr lang="en-US" dirty="0"/>
          </a:p>
        </p:txBody>
      </p:sp>
      <p:sp>
        <p:nvSpPr>
          <p:cNvPr id="9" name="Slide Number Placeholder 5">
            <a:extLst>
              <a:ext uri="{FF2B5EF4-FFF2-40B4-BE49-F238E27FC236}">
                <a16:creationId xmlns:a16="http://schemas.microsoft.com/office/drawing/2014/main" id="{FB935008-A2FE-B063-C1DE-1F686F5814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73</a:t>
            </a:fld>
            <a:endParaRPr lang="en-GB"/>
          </a:p>
        </p:txBody>
      </p:sp>
      <p:sp>
        <p:nvSpPr>
          <p:cNvPr id="11" name="Content Placeholder 10">
            <a:extLst>
              <a:ext uri="{FF2B5EF4-FFF2-40B4-BE49-F238E27FC236}">
                <a16:creationId xmlns:a16="http://schemas.microsoft.com/office/drawing/2014/main" id="{143C3B7B-DC49-9218-AF75-2B47085E2685}"/>
              </a:ext>
            </a:extLst>
          </p:cNvPr>
          <p:cNvSpPr>
            <a:spLocks noGrp="1"/>
          </p:cNvSpPr>
          <p:nvPr>
            <p:ph sz="quarter" idx="13"/>
          </p:nvPr>
        </p:nvSpPr>
        <p:spPr>
          <a:xfrm>
            <a:off x="370663" y="1131352"/>
            <a:ext cx="11335783" cy="595848"/>
          </a:xfrm>
        </p:spPr>
        <p:txBody>
          <a:bodyPr/>
          <a:lstStyle/>
          <a:p>
            <a:r>
              <a:rPr lang="en-US" dirty="0"/>
              <a:t>We get the results</a:t>
            </a:r>
          </a:p>
        </p:txBody>
      </p:sp>
      <p:sp>
        <p:nvSpPr>
          <p:cNvPr id="6" name="TextBox 5">
            <a:extLst>
              <a:ext uri="{FF2B5EF4-FFF2-40B4-BE49-F238E27FC236}">
                <a16:creationId xmlns:a16="http://schemas.microsoft.com/office/drawing/2014/main" id="{C25AB664-BB96-37F4-E110-35E75FDB593E}"/>
              </a:ext>
            </a:extLst>
          </p:cNvPr>
          <p:cNvSpPr txBox="1"/>
          <p:nvPr/>
        </p:nvSpPr>
        <p:spPr>
          <a:xfrm>
            <a:off x="6883400" y="4291967"/>
            <a:ext cx="2336800" cy="997959"/>
          </a:xfrm>
          <a:prstGeom prst="rect">
            <a:avLst/>
          </a:prstGeom>
          <a:solidFill>
            <a:srgbClr val="FFFF00"/>
          </a:solidFill>
          <a:ln>
            <a:solidFill>
              <a:schemeClr val="tx1"/>
            </a:solidFill>
          </a:ln>
        </p:spPr>
        <p:txBody>
          <a:bodyPr wrap="square" rtlCol="0">
            <a:noAutofit/>
          </a:bodyPr>
          <a:lstStyle/>
          <a:p>
            <a:pPr algn="l"/>
            <a:r>
              <a:rPr lang="en-US" sz="1400" dirty="0"/>
              <a:t>Prefiltered by creation date and available online because this is what we asked for in the query</a:t>
            </a:r>
          </a:p>
        </p:txBody>
      </p:sp>
      <p:cxnSp>
        <p:nvCxnSpPr>
          <p:cNvPr id="7" name="Straight Arrow Connector 6">
            <a:extLst>
              <a:ext uri="{FF2B5EF4-FFF2-40B4-BE49-F238E27FC236}">
                <a16:creationId xmlns:a16="http://schemas.microsoft.com/office/drawing/2014/main" id="{7B8D4937-CEB4-059A-4245-6C1D43FD5524}"/>
              </a:ext>
            </a:extLst>
          </p:cNvPr>
          <p:cNvCxnSpPr>
            <a:cxnSpLocks/>
          </p:cNvCxnSpPr>
          <p:nvPr/>
        </p:nvCxnSpPr>
        <p:spPr>
          <a:xfrm flipH="1" flipV="1">
            <a:off x="4368800" y="2684408"/>
            <a:ext cx="2603507"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0B6E1C7-699F-B670-65C1-E7FBBEA7D8F0}"/>
              </a:ext>
            </a:extLst>
          </p:cNvPr>
          <p:cNvCxnSpPr>
            <a:cxnSpLocks/>
          </p:cNvCxnSpPr>
          <p:nvPr/>
        </p:nvCxnSpPr>
        <p:spPr>
          <a:xfrm flipH="1" flipV="1">
            <a:off x="3281680" y="2684408"/>
            <a:ext cx="3601720"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392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B51C6-95C7-44DD-AB47-28FF41CEC86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50339D6-07F3-4E8A-9B02-8DB7170A9C65}"/>
              </a:ext>
            </a:extLst>
          </p:cNvPr>
          <p:cNvSpPr>
            <a:spLocks noGrp="1"/>
          </p:cNvSpPr>
          <p:nvPr>
            <p:ph type="body" sz="quarter" idx="16"/>
          </p:nvPr>
        </p:nvSpPr>
        <p:spPr/>
        <p:txBody>
          <a:bodyPr/>
          <a:lstStyle/>
          <a:p>
            <a:r>
              <a:rPr lang="en-US" sz="3600" dirty="0"/>
              <a:t>An example in the user's native language (not English) (example 5 of 5)</a:t>
            </a:r>
          </a:p>
        </p:txBody>
      </p:sp>
      <p:pic>
        <p:nvPicPr>
          <p:cNvPr id="17" name="Graphic 16">
            <a:extLst>
              <a:ext uri="{FF2B5EF4-FFF2-40B4-BE49-F238E27FC236}">
                <a16:creationId xmlns:a16="http://schemas.microsoft.com/office/drawing/2014/main" id="{C537D781-EA11-C77E-BBE3-7343F64327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013432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81994-30A2-7A28-ACC8-F62680E2BE8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622DD41-70E9-1344-9590-4ED05A57CBBF}"/>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0E8222A1-129B-E3E6-3F19-F9F0330DCF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75</a:t>
            </a:fld>
            <a:endParaRPr lang="en-GB"/>
          </a:p>
        </p:txBody>
      </p:sp>
      <p:sp>
        <p:nvSpPr>
          <p:cNvPr id="11" name="Content Placeholder 10">
            <a:extLst>
              <a:ext uri="{FF2B5EF4-FFF2-40B4-BE49-F238E27FC236}">
                <a16:creationId xmlns:a16="http://schemas.microsoft.com/office/drawing/2014/main" id="{DF3F8E4F-4A72-5ED7-272F-B108C3938B4E}"/>
              </a:ext>
            </a:extLst>
          </p:cNvPr>
          <p:cNvSpPr>
            <a:spLocks noGrp="1"/>
          </p:cNvSpPr>
          <p:nvPr>
            <p:ph sz="quarter" idx="13"/>
          </p:nvPr>
        </p:nvSpPr>
        <p:spPr>
          <a:xfrm>
            <a:off x="370663" y="1131352"/>
            <a:ext cx="11335783" cy="595848"/>
          </a:xfrm>
        </p:spPr>
        <p:txBody>
          <a:bodyPr/>
          <a:lstStyle/>
          <a:p>
            <a:r>
              <a:rPr lang="en-US" dirty="0"/>
              <a:t>We will now use the Ask Anything Natural language Search in our native language (in this case Italian). </a:t>
            </a:r>
          </a:p>
        </p:txBody>
      </p:sp>
      <p:graphicFrame>
        <p:nvGraphicFramePr>
          <p:cNvPr id="6" name="Table 5">
            <a:extLst>
              <a:ext uri="{FF2B5EF4-FFF2-40B4-BE49-F238E27FC236}">
                <a16:creationId xmlns:a16="http://schemas.microsoft.com/office/drawing/2014/main" id="{9E72BD5B-D0A6-B52C-0AF6-2F9E98FB43D3}"/>
              </a:ext>
            </a:extLst>
          </p:cNvPr>
          <p:cNvGraphicFramePr>
            <a:graphicFrameLocks noGrp="1"/>
          </p:cNvGraphicFramePr>
          <p:nvPr>
            <p:extLst>
              <p:ext uri="{D42A27DB-BD31-4B8C-83A1-F6EECF244321}">
                <p14:modId xmlns:p14="http://schemas.microsoft.com/office/powerpoint/2010/main" val="3642667049"/>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Italian</a:t>
                      </a:r>
                    </a:p>
                  </a:txBody>
                  <a:tcPr/>
                </a:tc>
                <a:extLst>
                  <a:ext uri="{0D108BD9-81ED-4DB2-BD59-A6C34878D82A}">
                    <a16:rowId xmlns:a16="http://schemas.microsoft.com/office/drawing/2014/main" val="4081232599"/>
                  </a:ext>
                </a:extLst>
              </a:tr>
              <a:tr h="2068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I need resources about library and information science in Poland, with a special emphasis on Krakow.  The material should be online and published within the last ten years.</a:t>
                      </a:r>
                      <a:endParaRPr lang="en-US" dirty="0"/>
                    </a:p>
                  </a:txBody>
                  <a:tcPr/>
                </a:tc>
                <a:tc>
                  <a:txBody>
                    <a:bodyPr/>
                    <a:lstStyle/>
                    <a:p>
                      <a:pPr algn="l" rtl="0"/>
                      <a:r>
                        <a:rPr lang="it-IT" dirty="0"/>
                        <a:t>Ho bisogno di risorse relative alla biblioteconomia e alle scienze dell'informazione in Polonia, con particolare attenzione a Cracovia.  Il materiale deve essere disponibile online e pubblicato negli ultimi dieci anni. </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17135470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0BB0F-EAE9-02EA-A32C-A1368DE5540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67BFD7-6F31-557F-6934-49AA64CDD42D}"/>
              </a:ext>
            </a:extLst>
          </p:cNvPr>
          <p:cNvPicPr>
            <a:picLocks noChangeAspect="1"/>
          </p:cNvPicPr>
          <p:nvPr/>
        </p:nvPicPr>
        <p:blipFill>
          <a:blip r:embed="rId2"/>
          <a:stretch>
            <a:fillRect/>
          </a:stretch>
        </p:blipFill>
        <p:spPr>
          <a:xfrm>
            <a:off x="2514100" y="1644693"/>
            <a:ext cx="7163800" cy="3934374"/>
          </a:xfrm>
          <a:prstGeom prst="rect">
            <a:avLst/>
          </a:prstGeom>
          <a:ln>
            <a:solidFill>
              <a:schemeClr val="tx1"/>
            </a:solidFill>
          </a:ln>
        </p:spPr>
      </p:pic>
      <p:sp>
        <p:nvSpPr>
          <p:cNvPr id="10" name="Title 9">
            <a:extLst>
              <a:ext uri="{FF2B5EF4-FFF2-40B4-BE49-F238E27FC236}">
                <a16:creationId xmlns:a16="http://schemas.microsoft.com/office/drawing/2014/main" id="{A340CC74-A2F4-1E82-9DE5-BE40C4C3AD35}"/>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8A6865C7-5850-0999-F2CE-8B9D104B000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76</a:t>
            </a:fld>
            <a:endParaRPr lang="en-GB"/>
          </a:p>
        </p:txBody>
      </p:sp>
      <p:sp>
        <p:nvSpPr>
          <p:cNvPr id="11" name="Content Placeholder 10">
            <a:extLst>
              <a:ext uri="{FF2B5EF4-FFF2-40B4-BE49-F238E27FC236}">
                <a16:creationId xmlns:a16="http://schemas.microsoft.com/office/drawing/2014/main" id="{E02BA08F-DFF9-DF0C-AAEF-DFF05BFBA60B}"/>
              </a:ext>
            </a:extLst>
          </p:cNvPr>
          <p:cNvSpPr>
            <a:spLocks noGrp="1"/>
          </p:cNvSpPr>
          <p:nvPr>
            <p:ph sz="quarter" idx="13"/>
          </p:nvPr>
        </p:nvSpPr>
        <p:spPr>
          <a:xfrm>
            <a:off x="370663" y="1131352"/>
            <a:ext cx="11335783" cy="595848"/>
          </a:xfrm>
        </p:spPr>
        <p:txBody>
          <a:bodyPr/>
          <a:lstStyle/>
          <a:p>
            <a:r>
              <a:rPr lang="en-US" dirty="0"/>
              <a:t>We use the Primo Ask Anything Natural language Search in our native language (in this case Italian). </a:t>
            </a:r>
          </a:p>
        </p:txBody>
      </p:sp>
      <p:sp>
        <p:nvSpPr>
          <p:cNvPr id="4" name="Rectangle 3">
            <a:extLst>
              <a:ext uri="{FF2B5EF4-FFF2-40B4-BE49-F238E27FC236}">
                <a16:creationId xmlns:a16="http://schemas.microsoft.com/office/drawing/2014/main" id="{3FA0826E-5763-6131-AD1F-968B31129A40}"/>
              </a:ext>
            </a:extLst>
          </p:cNvPr>
          <p:cNvSpPr/>
          <p:nvPr/>
        </p:nvSpPr>
        <p:spPr>
          <a:xfrm>
            <a:off x="2636695" y="3611354"/>
            <a:ext cx="6923866" cy="18953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759170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0CAEB-BD9C-C892-4AA9-3FAC56B31E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17276CA-B74B-DA66-5457-A0CC2821850A}"/>
              </a:ext>
            </a:extLst>
          </p:cNvPr>
          <p:cNvPicPr>
            <a:picLocks noChangeAspect="1"/>
          </p:cNvPicPr>
          <p:nvPr/>
        </p:nvPicPr>
        <p:blipFill>
          <a:blip r:embed="rId2"/>
          <a:stretch>
            <a:fillRect/>
          </a:stretch>
        </p:blipFill>
        <p:spPr>
          <a:xfrm>
            <a:off x="1788160" y="1577195"/>
            <a:ext cx="9103360" cy="4987058"/>
          </a:xfrm>
          <a:prstGeom prst="rect">
            <a:avLst/>
          </a:prstGeom>
          <a:ln>
            <a:solidFill>
              <a:schemeClr val="tx1"/>
            </a:solidFill>
          </a:ln>
        </p:spPr>
      </p:pic>
      <p:sp>
        <p:nvSpPr>
          <p:cNvPr id="10" name="Title 9">
            <a:extLst>
              <a:ext uri="{FF2B5EF4-FFF2-40B4-BE49-F238E27FC236}">
                <a16:creationId xmlns:a16="http://schemas.microsoft.com/office/drawing/2014/main" id="{D9B6F4F6-4A33-4CB2-44B4-A450D6D936D2}"/>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0AF452E3-3B0D-BA84-B879-D79EAE1514E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77</a:t>
            </a:fld>
            <a:endParaRPr lang="en-GB"/>
          </a:p>
        </p:txBody>
      </p:sp>
      <p:sp>
        <p:nvSpPr>
          <p:cNvPr id="11" name="Content Placeholder 10">
            <a:extLst>
              <a:ext uri="{FF2B5EF4-FFF2-40B4-BE49-F238E27FC236}">
                <a16:creationId xmlns:a16="http://schemas.microsoft.com/office/drawing/2014/main" id="{4F1B8B6F-F814-A6E3-5101-C95E7C15ED92}"/>
              </a:ext>
            </a:extLst>
          </p:cNvPr>
          <p:cNvSpPr>
            <a:spLocks noGrp="1"/>
          </p:cNvSpPr>
          <p:nvPr>
            <p:ph sz="quarter" idx="13"/>
          </p:nvPr>
        </p:nvSpPr>
        <p:spPr>
          <a:xfrm>
            <a:off x="370663" y="1131352"/>
            <a:ext cx="11335783" cy="595848"/>
          </a:xfrm>
        </p:spPr>
        <p:txBody>
          <a:bodyPr/>
          <a:lstStyle/>
          <a:p>
            <a:r>
              <a:rPr lang="en-US" dirty="0"/>
              <a:t>We get the results</a:t>
            </a:r>
          </a:p>
        </p:txBody>
      </p:sp>
      <p:sp>
        <p:nvSpPr>
          <p:cNvPr id="6" name="TextBox 5">
            <a:extLst>
              <a:ext uri="{FF2B5EF4-FFF2-40B4-BE49-F238E27FC236}">
                <a16:creationId xmlns:a16="http://schemas.microsoft.com/office/drawing/2014/main" id="{C4A0AD5B-FEB0-1D66-7939-9DE90365B98E}"/>
              </a:ext>
            </a:extLst>
          </p:cNvPr>
          <p:cNvSpPr txBox="1"/>
          <p:nvPr/>
        </p:nvSpPr>
        <p:spPr>
          <a:xfrm>
            <a:off x="6883400" y="4291967"/>
            <a:ext cx="2336800" cy="997959"/>
          </a:xfrm>
          <a:prstGeom prst="rect">
            <a:avLst/>
          </a:prstGeom>
          <a:solidFill>
            <a:srgbClr val="FFFF00"/>
          </a:solidFill>
          <a:ln>
            <a:solidFill>
              <a:schemeClr val="tx1"/>
            </a:solidFill>
          </a:ln>
        </p:spPr>
        <p:txBody>
          <a:bodyPr wrap="square" rtlCol="0">
            <a:noAutofit/>
          </a:bodyPr>
          <a:lstStyle/>
          <a:p>
            <a:pPr algn="l"/>
            <a:r>
              <a:rPr lang="en-US" sz="1400" dirty="0"/>
              <a:t>Prefiltered by creation date and available online because this is what we asked for in the query</a:t>
            </a:r>
          </a:p>
        </p:txBody>
      </p:sp>
      <p:cxnSp>
        <p:nvCxnSpPr>
          <p:cNvPr id="7" name="Straight Arrow Connector 6">
            <a:extLst>
              <a:ext uri="{FF2B5EF4-FFF2-40B4-BE49-F238E27FC236}">
                <a16:creationId xmlns:a16="http://schemas.microsoft.com/office/drawing/2014/main" id="{9170BC9E-30AB-41EB-F008-EEDDA9A62D23}"/>
              </a:ext>
            </a:extLst>
          </p:cNvPr>
          <p:cNvCxnSpPr>
            <a:cxnSpLocks/>
          </p:cNvCxnSpPr>
          <p:nvPr/>
        </p:nvCxnSpPr>
        <p:spPr>
          <a:xfrm flipH="1" flipV="1">
            <a:off x="4368800" y="2684408"/>
            <a:ext cx="2603507"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3ED7170-341C-207C-2729-0F653EEED4E9}"/>
              </a:ext>
            </a:extLst>
          </p:cNvPr>
          <p:cNvCxnSpPr>
            <a:cxnSpLocks/>
          </p:cNvCxnSpPr>
          <p:nvPr/>
        </p:nvCxnSpPr>
        <p:spPr>
          <a:xfrm flipH="1" flipV="1">
            <a:off x="3281680" y="2684408"/>
            <a:ext cx="3601720" cy="1615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4526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371B4-3764-C3E2-C00D-34E713C19936}"/>
              </a:ext>
            </a:extLst>
          </p:cNvPr>
          <p:cNvSpPr>
            <a:spLocks noGrp="1"/>
          </p:cNvSpPr>
          <p:nvPr>
            <p:ph type="body" sz="quarter" idx="16"/>
          </p:nvPr>
        </p:nvSpPr>
        <p:spPr/>
        <p:txBody>
          <a:bodyPr/>
          <a:lstStyle/>
          <a:p>
            <a:r>
              <a:rPr lang="en-US"/>
              <a:t>Thank You</a:t>
            </a:r>
          </a:p>
        </p:txBody>
      </p:sp>
      <p:sp>
        <p:nvSpPr>
          <p:cNvPr id="3" name="Text Placeholder 2">
            <a:extLst>
              <a:ext uri="{FF2B5EF4-FFF2-40B4-BE49-F238E27FC236}">
                <a16:creationId xmlns:a16="http://schemas.microsoft.com/office/drawing/2014/main" id="{7933B34A-884F-56BA-4FCB-3C21D0F1794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30A9F17-407C-C393-8CD0-E1AB3817F1A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0581028-6574-F81E-E45A-88B0A38C525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865992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Enabling the Ask Anything Natural Language Search</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a:p>
        </p:txBody>
      </p:sp>
      <p:sp>
        <p:nvSpPr>
          <p:cNvPr id="11" name="Content Placeholder 10">
            <a:extLst>
              <a:ext uri="{FF2B5EF4-FFF2-40B4-BE49-F238E27FC236}">
                <a16:creationId xmlns:a16="http://schemas.microsoft.com/office/drawing/2014/main" id="{F23C31EA-7FAE-6481-E973-A388E50F84A0}"/>
              </a:ext>
            </a:extLst>
          </p:cNvPr>
          <p:cNvSpPr>
            <a:spLocks noGrp="1"/>
          </p:cNvSpPr>
          <p:nvPr>
            <p:ph sz="quarter" idx="13"/>
          </p:nvPr>
        </p:nvSpPr>
        <p:spPr>
          <a:xfrm>
            <a:off x="370663" y="1131351"/>
            <a:ext cx="11335783" cy="1107535"/>
          </a:xfrm>
        </p:spPr>
        <p:txBody>
          <a:bodyPr/>
          <a:lstStyle/>
          <a:p>
            <a:r>
              <a:rPr lang="en-US" dirty="0"/>
              <a:t>Natural Language Search is enabled by default. </a:t>
            </a:r>
          </a:p>
          <a:p>
            <a:r>
              <a:rPr lang="en-US" dirty="0"/>
              <a:t>It can be enabled or disabled per View in the View Configuration page</a:t>
            </a:r>
          </a:p>
          <a:p>
            <a:r>
              <a:rPr lang="en-US" dirty="0"/>
              <a:t>To access the configuration, edit the view at “Discovery &gt; Display Configuration &gt; Configure Views”:</a:t>
            </a:r>
          </a:p>
        </p:txBody>
      </p:sp>
      <p:pic>
        <p:nvPicPr>
          <p:cNvPr id="3" name="Picture 2">
            <a:extLst>
              <a:ext uri="{FF2B5EF4-FFF2-40B4-BE49-F238E27FC236}">
                <a16:creationId xmlns:a16="http://schemas.microsoft.com/office/drawing/2014/main" id="{4E39FF02-3CB1-072A-4DBF-0362CE95DED6}"/>
              </a:ext>
            </a:extLst>
          </p:cNvPr>
          <p:cNvPicPr>
            <a:picLocks noChangeAspect="1"/>
          </p:cNvPicPr>
          <p:nvPr/>
        </p:nvPicPr>
        <p:blipFill>
          <a:blip r:embed="rId2"/>
          <a:stretch>
            <a:fillRect/>
          </a:stretch>
        </p:blipFill>
        <p:spPr>
          <a:xfrm>
            <a:off x="4540469" y="2549642"/>
            <a:ext cx="3345025" cy="4224010"/>
          </a:xfrm>
          <a:prstGeom prst="rect">
            <a:avLst/>
          </a:prstGeom>
          <a:ln>
            <a:solidFill>
              <a:schemeClr val="tx1"/>
            </a:solidFill>
          </a:ln>
        </p:spPr>
      </p:pic>
      <p:sp>
        <p:nvSpPr>
          <p:cNvPr id="4" name="Rectangle 3">
            <a:extLst>
              <a:ext uri="{FF2B5EF4-FFF2-40B4-BE49-F238E27FC236}">
                <a16:creationId xmlns:a16="http://schemas.microsoft.com/office/drawing/2014/main" id="{4B7E5038-A11B-B248-DBAD-733631AF696C}"/>
              </a:ext>
            </a:extLst>
          </p:cNvPr>
          <p:cNvSpPr/>
          <p:nvPr/>
        </p:nvSpPr>
        <p:spPr>
          <a:xfrm>
            <a:off x="4550979" y="4782908"/>
            <a:ext cx="735724" cy="4939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834DDA0A-8765-7CB6-92AE-7280B1CC03A9}"/>
              </a:ext>
            </a:extLst>
          </p:cNvPr>
          <p:cNvSpPr/>
          <p:nvPr/>
        </p:nvSpPr>
        <p:spPr>
          <a:xfrm>
            <a:off x="5517930" y="3300948"/>
            <a:ext cx="1303283" cy="1681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77279213-1964-E6D9-B507-99F6A7D177DE}"/>
              </a:ext>
            </a:extLst>
          </p:cNvPr>
          <p:cNvSpPr/>
          <p:nvPr/>
        </p:nvSpPr>
        <p:spPr>
          <a:xfrm>
            <a:off x="5523190" y="3495388"/>
            <a:ext cx="1303283" cy="1681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85632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352B-07AF-D1D9-3A3B-2DD9EBF95D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B11947-C3E8-6511-5E8E-BEB03DE3A91B}"/>
              </a:ext>
            </a:extLst>
          </p:cNvPr>
          <p:cNvPicPr>
            <a:picLocks noChangeAspect="1"/>
          </p:cNvPicPr>
          <p:nvPr/>
        </p:nvPicPr>
        <p:blipFill>
          <a:blip r:embed="rId2"/>
          <a:stretch>
            <a:fillRect/>
          </a:stretch>
        </p:blipFill>
        <p:spPr>
          <a:xfrm>
            <a:off x="0" y="1643458"/>
            <a:ext cx="12192000" cy="3655163"/>
          </a:xfrm>
          <a:prstGeom prst="rect">
            <a:avLst/>
          </a:prstGeom>
          <a:ln>
            <a:solidFill>
              <a:schemeClr val="tx1"/>
            </a:solidFill>
          </a:ln>
        </p:spPr>
      </p:pic>
      <p:sp>
        <p:nvSpPr>
          <p:cNvPr id="10" name="Title 9">
            <a:extLst>
              <a:ext uri="{FF2B5EF4-FFF2-40B4-BE49-F238E27FC236}">
                <a16:creationId xmlns:a16="http://schemas.microsoft.com/office/drawing/2014/main" id="{81A562EC-97DA-7961-1039-EDD2E29705DA}"/>
              </a:ext>
            </a:extLst>
          </p:cNvPr>
          <p:cNvSpPr>
            <a:spLocks noGrp="1"/>
          </p:cNvSpPr>
          <p:nvPr>
            <p:ph type="title"/>
          </p:nvPr>
        </p:nvSpPr>
        <p:spPr/>
        <p:txBody>
          <a:bodyPr/>
          <a:lstStyle/>
          <a:p>
            <a:r>
              <a:rPr lang="en-US" dirty="0"/>
              <a:t>Enabling the Ask Anything Natural Language Search</a:t>
            </a:r>
            <a:endParaRPr lang="en-NL" dirty="0"/>
          </a:p>
        </p:txBody>
      </p:sp>
      <p:sp>
        <p:nvSpPr>
          <p:cNvPr id="9" name="Slide Number Placeholder 5">
            <a:extLst>
              <a:ext uri="{FF2B5EF4-FFF2-40B4-BE49-F238E27FC236}">
                <a16:creationId xmlns:a16="http://schemas.microsoft.com/office/drawing/2014/main" id="{C6A274B0-A970-4E80-7B9D-850634D5223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11" name="Content Placeholder 10">
            <a:extLst>
              <a:ext uri="{FF2B5EF4-FFF2-40B4-BE49-F238E27FC236}">
                <a16:creationId xmlns:a16="http://schemas.microsoft.com/office/drawing/2014/main" id="{AF314584-3AF2-C5F1-538F-7769053EDFEB}"/>
              </a:ext>
            </a:extLst>
          </p:cNvPr>
          <p:cNvSpPr>
            <a:spLocks noGrp="1"/>
          </p:cNvSpPr>
          <p:nvPr>
            <p:ph sz="quarter" idx="13"/>
          </p:nvPr>
        </p:nvSpPr>
        <p:spPr>
          <a:xfrm>
            <a:off x="370663" y="1131351"/>
            <a:ext cx="11335783" cy="2484207"/>
          </a:xfrm>
        </p:spPr>
        <p:txBody>
          <a:bodyPr/>
          <a:lstStyle/>
          <a:p>
            <a:r>
              <a:rPr lang="en-US" dirty="0"/>
              <a:t>Edit the desired view</a:t>
            </a:r>
            <a:endParaRPr lang="en-US" sz="2000" dirty="0"/>
          </a:p>
        </p:txBody>
      </p:sp>
      <p:sp>
        <p:nvSpPr>
          <p:cNvPr id="4" name="Rectangle 3">
            <a:extLst>
              <a:ext uri="{FF2B5EF4-FFF2-40B4-BE49-F238E27FC236}">
                <a16:creationId xmlns:a16="http://schemas.microsoft.com/office/drawing/2014/main" id="{1479C470-64BD-2016-CD73-7CAACB67128A}"/>
              </a:ext>
            </a:extLst>
          </p:cNvPr>
          <p:cNvSpPr/>
          <p:nvPr/>
        </p:nvSpPr>
        <p:spPr>
          <a:xfrm>
            <a:off x="504497" y="3352800"/>
            <a:ext cx="1618593" cy="3363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F095B8BE-636A-408D-EE03-614709FC16FB}"/>
              </a:ext>
            </a:extLst>
          </p:cNvPr>
          <p:cNvSpPr/>
          <p:nvPr/>
        </p:nvSpPr>
        <p:spPr>
          <a:xfrm>
            <a:off x="11571292" y="3352800"/>
            <a:ext cx="268988" cy="26275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132873E-CEAF-2635-5EA5-E23998EB8F73}"/>
              </a:ext>
            </a:extLst>
          </p:cNvPr>
          <p:cNvSpPr/>
          <p:nvPr/>
        </p:nvSpPr>
        <p:spPr>
          <a:xfrm>
            <a:off x="10720552" y="3710151"/>
            <a:ext cx="462455" cy="2627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05978960"/>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6680</TotalTime>
  <Words>4036</Words>
  <Application>Microsoft Office PowerPoint</Application>
  <PresentationFormat>Widescreen</PresentationFormat>
  <Paragraphs>364</Paragraphs>
  <Slides>78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78</vt:i4>
      </vt:variant>
    </vt:vector>
  </HeadingPairs>
  <TitlesOfParts>
    <vt:vector size="89" baseType="lpstr">
      <vt:lpstr>Aptos</vt: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PowerPoint Presentation</vt:lpstr>
      <vt:lpstr>Enabling the Ask Anything Natural Language Search</vt:lpstr>
      <vt:lpstr>Enabling the Ask Anything Natural Language Search</vt:lpstr>
      <vt:lpstr>Enabling the Ask Anything Natural Language Search</vt:lpstr>
      <vt:lpstr>PowerPoint Presentation</vt:lpstr>
      <vt:lpstr>What happens when Natural Language Search is enabled</vt:lpstr>
      <vt:lpstr>What happens when Natural Language Search is enabled</vt:lpstr>
      <vt:lpstr>PowerPoint Presentation</vt:lpstr>
      <vt:lpstr>Ask Anything Natural Language Search - Example 1</vt:lpstr>
      <vt:lpstr>Ask Anything Natural Language Search - Example 1</vt:lpstr>
      <vt:lpstr>Ask Anything Natural Language Search - Example 1</vt:lpstr>
      <vt:lpstr>Ask Anything Natural Language Search - Example 1</vt:lpstr>
      <vt:lpstr>Ask Anything Natural Language Search - Example 1</vt:lpstr>
      <vt:lpstr>Ask Anything Natural Language Search - Example 1</vt:lpstr>
      <vt:lpstr>PowerPoint Presentation</vt:lpstr>
      <vt:lpstr>Ask Anything Natural Language Search - Example 2</vt:lpstr>
      <vt:lpstr>Ask Anything Natural Language Search - Example 2</vt:lpstr>
      <vt:lpstr>Ask Anything Natural Language Search - Example 2</vt:lpstr>
      <vt:lpstr>Ask Anything Natural Language Search - Example 2</vt:lpstr>
      <vt:lpstr>Ask Anything Natural Language Search - Example 2</vt:lpstr>
      <vt:lpstr>Ask Anything Natural Language Search - Example 2</vt:lpstr>
      <vt:lpstr>Ask Anything Natural Language Search - Example 2</vt:lpstr>
      <vt:lpstr>Ask Anything Natural Language Search - Example 2</vt:lpstr>
      <vt:lpstr>PowerPoint Presentation</vt:lpstr>
      <vt:lpstr>The conversion of natural language search to Boolean search – example 1</vt:lpstr>
      <vt:lpstr>The conversion of natural language search to Boolean search – example 1</vt:lpstr>
      <vt:lpstr>The conversion of natural language search to Boolean search – example 1</vt:lpstr>
      <vt:lpstr>The conversion of natural language search to Boolean search – example 1</vt:lpstr>
      <vt:lpstr>The conversion of natural language search to Boolean search – example 1</vt:lpstr>
      <vt:lpstr>The conversion of natural language search to Boolean search – example 1</vt:lpstr>
      <vt:lpstr>PowerPoint Presentation</vt:lpstr>
      <vt:lpstr>The conversion of natural language search to Boolean search – example 2</vt:lpstr>
      <vt:lpstr>The conversion of natural language search to Boolean search – example 2</vt:lpstr>
      <vt:lpstr>The conversion of natural language search to Boolean search – example 2</vt:lpstr>
      <vt:lpstr>The conversion of natural language search to Boolean search – example 2</vt:lpstr>
      <vt:lpstr>The conversion of natural language search to Boolean search – example 2</vt:lpstr>
      <vt:lpstr>The conversion of natural language search to Boolean search – example 2</vt:lpstr>
      <vt:lpstr>PowerPoint Presentation</vt:lpstr>
      <vt:lpstr>Viewing and using previous Ask Anything searches</vt:lpstr>
      <vt:lpstr>Viewing and using previous Ask Anything searches</vt:lpstr>
      <vt:lpstr>Viewing and using previous Ask Anything searches</vt:lpstr>
      <vt:lpstr>Viewing and using previous Ask Anything searches</vt:lpstr>
      <vt:lpstr>Viewing and using previous Ask Anything searches</vt:lpstr>
      <vt:lpstr>Viewing and using previous Ask Anything searches</vt:lpstr>
      <vt:lpstr>Viewing and using previous Ask Anything searches</vt:lpstr>
      <vt:lpstr>PowerPoint Presentation</vt:lpstr>
      <vt:lpstr>The difference between “Ask Anything” and “Primo Research Assistant”</vt:lpstr>
      <vt:lpstr>The difference between “Ask Anything” and “Primo Research Assistant”</vt:lpstr>
      <vt:lpstr>The difference between “Ask Anything” and “Primo Research Assistant”</vt:lpstr>
      <vt:lpstr>PowerPoint Presentation</vt:lpstr>
      <vt:lpstr>Reporting on the Ask Anything Natural Language Search in Mixpanel</vt:lpstr>
      <vt:lpstr>PowerPoint Presentation</vt:lpstr>
      <vt:lpstr>An example in the user's native language (not English) - 1</vt:lpstr>
      <vt:lpstr>An example in the user's native language (not English) - 1</vt:lpstr>
      <vt:lpstr>An example in the user's native language (not English) - 1</vt:lpstr>
      <vt:lpstr>PowerPoint Presentation</vt:lpstr>
      <vt:lpstr>An example in the user's native language (not English) - 2</vt:lpstr>
      <vt:lpstr>An example in the user's native language (not English) - 2</vt:lpstr>
      <vt:lpstr>An example in the user's native language (not English) - 2</vt:lpstr>
      <vt:lpstr>PowerPoint Presentation</vt:lpstr>
      <vt:lpstr>An example in the user's native language (not English) - 3</vt:lpstr>
      <vt:lpstr>An example in the user's native language (not English) - 3</vt:lpstr>
      <vt:lpstr>An example in the user's native language (not English) - 3</vt:lpstr>
      <vt:lpstr>PowerPoint Presentation</vt:lpstr>
      <vt:lpstr>An example in the user's native language (not English) - 4</vt:lpstr>
      <vt:lpstr>An example in the user's native language (not English) - 4</vt:lpstr>
      <vt:lpstr>An example in the user's native language (not English) - 4</vt:lpstr>
      <vt:lpstr>PowerPoint Presentation</vt:lpstr>
      <vt:lpstr>An example in the user's native language (not English) - 5</vt:lpstr>
      <vt:lpstr>An example in the user's native language (not English) - 5</vt:lpstr>
      <vt:lpstr>An example in the user's native language (not English) - 5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4</cp:revision>
  <dcterms:created xsi:type="dcterms:W3CDTF">2023-07-24T19:21:55Z</dcterms:created>
  <dcterms:modified xsi:type="dcterms:W3CDTF">2026-03-26T07:00:10Z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